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5"/>
  </p:notesMasterIdLst>
  <p:sldIdLst>
    <p:sldId id="257" r:id="rId2"/>
    <p:sldId id="258" r:id="rId3"/>
    <p:sldId id="259" r:id="rId4"/>
    <p:sldId id="278" r:id="rId5"/>
    <p:sldId id="261" r:id="rId6"/>
    <p:sldId id="262" r:id="rId7"/>
    <p:sldId id="279" r:id="rId8"/>
    <p:sldId id="286" r:id="rId9"/>
    <p:sldId id="268" r:id="rId10"/>
    <p:sldId id="284" r:id="rId11"/>
    <p:sldId id="269" r:id="rId12"/>
    <p:sldId id="265" r:id="rId13"/>
    <p:sldId id="271" r:id="rId14"/>
    <p:sldId id="287" r:id="rId15"/>
    <p:sldId id="281" r:id="rId16"/>
    <p:sldId id="273" r:id="rId17"/>
    <p:sldId id="274" r:id="rId18"/>
    <p:sldId id="275" r:id="rId19"/>
    <p:sldId id="288" r:id="rId20"/>
    <p:sldId id="276" r:id="rId21"/>
    <p:sldId id="277" r:id="rId22"/>
    <p:sldId id="256" r:id="rId23"/>
    <p:sldId id="285" r:id="rId24"/>
  </p:sldIdLst>
  <p:sldSz cx="12192000" cy="6858000"/>
  <p:notesSz cx="6797675" cy="9926638"/>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rc" initials="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69207" autoAdjust="0"/>
  </p:normalViewPr>
  <p:slideViewPr>
    <p:cSldViewPr snapToGrid="0">
      <p:cViewPr varScale="1">
        <p:scale>
          <a:sx n="58" d="100"/>
          <a:sy n="58" d="100"/>
        </p:scale>
        <p:origin x="-1128" y="-90"/>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6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9-18T16:31:01.996" idx="1">
    <p:pos x="10" y="10"/>
    <p:text>Donde quer individuos quer organizações  inserem num sistema de direitos (regras) instituições, o que mais repercussões tem sobre eficiencia alocativa são os chamados direitos de propriedade e tem uma implicação teórica na economia porque não são completamente exógenos às características dos activos ou recursos e respectivo potencial para serem apropriados com mais ou menos custos sociais.</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168D094-45B7-41D0-B43B-E5642580EE44}" type="datetimeFigureOut">
              <a:rPr lang="pt-PT" smtClean="0"/>
              <a:t>07-10-2015</a:t>
            </a:fld>
            <a:endParaRPr lang="pt-PT"/>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E8E503C-A6FE-412F-9520-098FA87D219B}" type="slidenum">
              <a:rPr lang="pt-PT" smtClean="0"/>
              <a:t>‹#›</a:t>
            </a:fld>
            <a:endParaRPr lang="pt-PT"/>
          </a:p>
        </p:txBody>
      </p:sp>
    </p:spTree>
    <p:extLst>
      <p:ext uri="{BB962C8B-B14F-4D97-AF65-F5344CB8AC3E}">
        <p14:creationId xmlns:p14="http://schemas.microsoft.com/office/powerpoint/2010/main" val="1502849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Donde</a:t>
            </a:r>
            <a:r>
              <a:rPr lang="en-US" baseline="0" dirty="0" smtClean="0"/>
              <a:t> </a:t>
            </a:r>
            <a:r>
              <a:rPr lang="en-US" baseline="0" dirty="0" err="1" smtClean="0"/>
              <a:t>quer</a:t>
            </a:r>
            <a:r>
              <a:rPr lang="en-US" baseline="0" dirty="0" smtClean="0"/>
              <a:t> </a:t>
            </a:r>
            <a:r>
              <a:rPr lang="en-US" baseline="0" dirty="0" err="1" smtClean="0"/>
              <a:t>individuos</a:t>
            </a:r>
            <a:r>
              <a:rPr lang="en-US" baseline="0" dirty="0" smtClean="0"/>
              <a:t> </a:t>
            </a:r>
            <a:r>
              <a:rPr lang="en-US" baseline="0" dirty="0" err="1" smtClean="0"/>
              <a:t>quer</a:t>
            </a:r>
            <a:r>
              <a:rPr lang="en-US" baseline="0" dirty="0" smtClean="0"/>
              <a:t> </a:t>
            </a:r>
            <a:r>
              <a:rPr lang="en-US" baseline="0" dirty="0" err="1" smtClean="0"/>
              <a:t>organizações</a:t>
            </a:r>
            <a:r>
              <a:rPr lang="en-US" baseline="0" dirty="0" smtClean="0"/>
              <a:t>  </a:t>
            </a:r>
            <a:r>
              <a:rPr lang="en-US" baseline="0" dirty="0" err="1" smtClean="0"/>
              <a:t>inserem</a:t>
            </a:r>
            <a:r>
              <a:rPr lang="en-US" baseline="0" dirty="0" smtClean="0"/>
              <a:t> </a:t>
            </a:r>
            <a:r>
              <a:rPr lang="en-US" baseline="0" dirty="0" err="1" smtClean="0"/>
              <a:t>num</a:t>
            </a:r>
            <a:r>
              <a:rPr lang="en-US" baseline="0" dirty="0" smtClean="0"/>
              <a:t> </a:t>
            </a:r>
            <a:r>
              <a:rPr lang="en-US" baseline="0" dirty="0" err="1" smtClean="0"/>
              <a:t>sistema</a:t>
            </a:r>
            <a:r>
              <a:rPr lang="en-US" baseline="0" dirty="0" smtClean="0"/>
              <a:t> de </a:t>
            </a:r>
            <a:r>
              <a:rPr lang="en-US" baseline="0" dirty="0" err="1" smtClean="0"/>
              <a:t>direitos</a:t>
            </a:r>
            <a:r>
              <a:rPr lang="en-US" baseline="0" dirty="0" smtClean="0"/>
              <a:t> (</a:t>
            </a:r>
            <a:r>
              <a:rPr lang="en-US" baseline="0" dirty="0" err="1" smtClean="0"/>
              <a:t>regras</a:t>
            </a:r>
            <a:r>
              <a:rPr lang="en-US" baseline="0" dirty="0" smtClean="0"/>
              <a:t>) </a:t>
            </a:r>
            <a:r>
              <a:rPr lang="en-US" baseline="0" dirty="0" err="1" smtClean="0"/>
              <a:t>instituições</a:t>
            </a:r>
            <a:r>
              <a:rPr lang="en-US" baseline="0" dirty="0" smtClean="0"/>
              <a:t>, o que </a:t>
            </a:r>
            <a:r>
              <a:rPr lang="en-US" baseline="0" dirty="0" err="1" smtClean="0"/>
              <a:t>mais</a:t>
            </a:r>
            <a:r>
              <a:rPr lang="en-US" baseline="0" dirty="0" smtClean="0"/>
              <a:t> </a:t>
            </a:r>
            <a:r>
              <a:rPr lang="en-US" baseline="0" dirty="0" err="1" smtClean="0"/>
              <a:t>repercussões</a:t>
            </a:r>
            <a:r>
              <a:rPr lang="en-US" baseline="0" dirty="0" smtClean="0"/>
              <a:t> tem </a:t>
            </a:r>
            <a:r>
              <a:rPr lang="en-US" baseline="0" dirty="0" err="1" smtClean="0"/>
              <a:t>sobre</a:t>
            </a:r>
            <a:r>
              <a:rPr lang="en-US" baseline="0" dirty="0" smtClean="0"/>
              <a:t> </a:t>
            </a:r>
            <a:r>
              <a:rPr lang="en-US" baseline="0" dirty="0" err="1" smtClean="0"/>
              <a:t>eficiencia</a:t>
            </a:r>
            <a:r>
              <a:rPr lang="en-US" baseline="0" dirty="0" smtClean="0"/>
              <a:t> </a:t>
            </a:r>
            <a:r>
              <a:rPr lang="en-US" baseline="0" dirty="0" err="1" smtClean="0"/>
              <a:t>alocativa</a:t>
            </a:r>
            <a:r>
              <a:rPr lang="en-US" baseline="0" dirty="0" smtClean="0"/>
              <a:t> </a:t>
            </a:r>
            <a:r>
              <a:rPr lang="en-US" baseline="0" dirty="0" err="1" smtClean="0"/>
              <a:t>são</a:t>
            </a:r>
            <a:r>
              <a:rPr lang="en-US" baseline="0" dirty="0" smtClean="0"/>
              <a:t> </a:t>
            </a:r>
            <a:r>
              <a:rPr lang="en-US" baseline="0" dirty="0" err="1" smtClean="0"/>
              <a:t>os</a:t>
            </a:r>
            <a:r>
              <a:rPr lang="en-US" baseline="0" dirty="0" smtClean="0"/>
              <a:t> </a:t>
            </a:r>
            <a:r>
              <a:rPr lang="en-US" baseline="0" dirty="0" err="1" smtClean="0"/>
              <a:t>chamados</a:t>
            </a:r>
            <a:r>
              <a:rPr lang="en-US" baseline="0" dirty="0" smtClean="0"/>
              <a:t> </a:t>
            </a:r>
            <a:r>
              <a:rPr lang="en-US" baseline="0" dirty="0" err="1" smtClean="0"/>
              <a:t>direitos</a:t>
            </a:r>
            <a:r>
              <a:rPr lang="en-US" baseline="0" dirty="0" smtClean="0"/>
              <a:t> de </a:t>
            </a:r>
            <a:r>
              <a:rPr lang="en-US" baseline="0" dirty="0" err="1" smtClean="0"/>
              <a:t>propriedade</a:t>
            </a:r>
            <a:r>
              <a:rPr lang="en-US" baseline="0" dirty="0" smtClean="0"/>
              <a:t> e tem </a:t>
            </a:r>
            <a:r>
              <a:rPr lang="en-US" baseline="0" dirty="0" err="1" smtClean="0"/>
              <a:t>uma</a:t>
            </a:r>
            <a:r>
              <a:rPr lang="en-US" baseline="0" dirty="0" smtClean="0"/>
              <a:t> </a:t>
            </a:r>
            <a:r>
              <a:rPr lang="en-US" baseline="0" dirty="0" err="1" smtClean="0"/>
              <a:t>implicação</a:t>
            </a:r>
            <a:r>
              <a:rPr lang="en-US" baseline="0" dirty="0" smtClean="0"/>
              <a:t> </a:t>
            </a:r>
            <a:r>
              <a:rPr lang="en-US" baseline="0" dirty="0" err="1" smtClean="0"/>
              <a:t>teórica</a:t>
            </a:r>
            <a:r>
              <a:rPr lang="en-US" baseline="0" dirty="0" smtClean="0"/>
              <a:t> </a:t>
            </a:r>
            <a:r>
              <a:rPr lang="en-US" baseline="0" dirty="0" err="1" smtClean="0"/>
              <a:t>na</a:t>
            </a:r>
            <a:r>
              <a:rPr lang="en-US" baseline="0" dirty="0" smtClean="0"/>
              <a:t> </a:t>
            </a:r>
            <a:r>
              <a:rPr lang="en-US" baseline="0" dirty="0" err="1" smtClean="0"/>
              <a:t>economia</a:t>
            </a:r>
            <a:r>
              <a:rPr lang="en-US" baseline="0" dirty="0" smtClean="0"/>
              <a:t> </a:t>
            </a:r>
            <a:r>
              <a:rPr lang="en-US" baseline="0" dirty="0" err="1" smtClean="0"/>
              <a:t>porque</a:t>
            </a:r>
            <a:r>
              <a:rPr lang="en-US" baseline="0" dirty="0" smtClean="0"/>
              <a:t> </a:t>
            </a:r>
            <a:r>
              <a:rPr lang="en-US" baseline="0" dirty="0" err="1" smtClean="0"/>
              <a:t>não</a:t>
            </a:r>
            <a:r>
              <a:rPr lang="en-US" baseline="0" dirty="0" smtClean="0"/>
              <a:t> </a:t>
            </a:r>
            <a:r>
              <a:rPr lang="en-US" baseline="0" dirty="0" err="1" smtClean="0"/>
              <a:t>são</a:t>
            </a:r>
            <a:r>
              <a:rPr lang="en-US" baseline="0" dirty="0" smtClean="0"/>
              <a:t> </a:t>
            </a:r>
            <a:r>
              <a:rPr lang="en-US" baseline="0" dirty="0" err="1" smtClean="0"/>
              <a:t>completamente</a:t>
            </a:r>
            <a:r>
              <a:rPr lang="en-US" baseline="0" dirty="0" smtClean="0"/>
              <a:t> </a:t>
            </a:r>
            <a:r>
              <a:rPr lang="en-US" baseline="0" dirty="0" err="1" smtClean="0"/>
              <a:t>exógenos</a:t>
            </a:r>
            <a:r>
              <a:rPr lang="en-US" baseline="0" dirty="0" smtClean="0"/>
              <a:t> </a:t>
            </a:r>
            <a:r>
              <a:rPr lang="en-US" baseline="0" dirty="0" err="1" smtClean="0"/>
              <a:t>às</a:t>
            </a:r>
            <a:r>
              <a:rPr lang="en-US" baseline="0" dirty="0" smtClean="0"/>
              <a:t> </a:t>
            </a:r>
            <a:r>
              <a:rPr lang="en-US" baseline="0" dirty="0" err="1" smtClean="0"/>
              <a:t>características</a:t>
            </a:r>
            <a:r>
              <a:rPr lang="en-US" baseline="0" dirty="0" smtClean="0"/>
              <a:t> dos </a:t>
            </a:r>
            <a:r>
              <a:rPr lang="en-US" baseline="0" dirty="0" err="1" smtClean="0"/>
              <a:t>activos</a:t>
            </a:r>
            <a:r>
              <a:rPr lang="en-US" baseline="0" dirty="0" smtClean="0"/>
              <a:t> </a:t>
            </a:r>
            <a:r>
              <a:rPr lang="en-US" baseline="0" dirty="0" err="1" smtClean="0"/>
              <a:t>ou</a:t>
            </a:r>
            <a:r>
              <a:rPr lang="en-US" baseline="0" dirty="0" smtClean="0"/>
              <a:t> </a:t>
            </a:r>
            <a:r>
              <a:rPr lang="en-US" baseline="0" dirty="0" err="1" smtClean="0"/>
              <a:t>recursos</a:t>
            </a:r>
            <a:r>
              <a:rPr lang="en-US" baseline="0" dirty="0" smtClean="0"/>
              <a:t> e </a:t>
            </a:r>
            <a:r>
              <a:rPr lang="en-US" baseline="0" dirty="0" err="1" smtClean="0"/>
              <a:t>respectivo</a:t>
            </a:r>
            <a:r>
              <a:rPr lang="en-US" baseline="0" dirty="0" smtClean="0"/>
              <a:t> </a:t>
            </a:r>
            <a:r>
              <a:rPr lang="en-US" baseline="0" dirty="0" err="1" smtClean="0"/>
              <a:t>potencial</a:t>
            </a:r>
            <a:r>
              <a:rPr lang="en-US" baseline="0" dirty="0" smtClean="0"/>
              <a:t> para </a:t>
            </a:r>
            <a:r>
              <a:rPr lang="en-US" baseline="0" dirty="0" err="1" smtClean="0"/>
              <a:t>serem</a:t>
            </a:r>
            <a:r>
              <a:rPr lang="en-US" baseline="0" dirty="0" smtClean="0"/>
              <a:t> </a:t>
            </a:r>
            <a:r>
              <a:rPr lang="en-US" baseline="0" dirty="0" err="1" smtClean="0"/>
              <a:t>apropriados</a:t>
            </a:r>
            <a:r>
              <a:rPr lang="en-US" baseline="0" dirty="0" smtClean="0"/>
              <a:t> com </a:t>
            </a:r>
            <a:r>
              <a:rPr lang="en-US" baseline="0" dirty="0" err="1" smtClean="0"/>
              <a:t>mais</a:t>
            </a:r>
            <a:r>
              <a:rPr lang="en-US" baseline="0" dirty="0" smtClean="0"/>
              <a:t> </a:t>
            </a:r>
            <a:r>
              <a:rPr lang="en-US" baseline="0" dirty="0" err="1" smtClean="0"/>
              <a:t>ou</a:t>
            </a:r>
            <a:r>
              <a:rPr lang="en-US" baseline="0" dirty="0" smtClean="0"/>
              <a:t> </a:t>
            </a:r>
            <a:r>
              <a:rPr lang="en-US" baseline="0" dirty="0" err="1" smtClean="0"/>
              <a:t>menos</a:t>
            </a:r>
            <a:r>
              <a:rPr lang="en-US" baseline="0" dirty="0" smtClean="0"/>
              <a:t> </a:t>
            </a:r>
            <a:r>
              <a:rPr lang="en-US" baseline="0" dirty="0" err="1" smtClean="0"/>
              <a:t>custos</a:t>
            </a:r>
            <a:r>
              <a:rPr lang="en-US" baseline="0" dirty="0" smtClean="0"/>
              <a:t> </a:t>
            </a:r>
            <a:r>
              <a:rPr lang="en-US" baseline="0" dirty="0" err="1" smtClean="0"/>
              <a:t>sociais</a:t>
            </a:r>
            <a:r>
              <a:rPr lang="en-US" baseline="0" dirty="0" smtClean="0"/>
              <a:t>.</a:t>
            </a:r>
          </a:p>
          <a:p>
            <a:endParaRPr lang="pt-PT" dirty="0"/>
          </a:p>
        </p:txBody>
      </p:sp>
      <p:sp>
        <p:nvSpPr>
          <p:cNvPr id="4" name="Slide Number Placeholder 3"/>
          <p:cNvSpPr>
            <a:spLocks noGrp="1"/>
          </p:cNvSpPr>
          <p:nvPr>
            <p:ph type="sldNum" sz="quarter" idx="10"/>
          </p:nvPr>
        </p:nvSpPr>
        <p:spPr/>
        <p:txBody>
          <a:bodyPr/>
          <a:lstStyle/>
          <a:p>
            <a:fld id="{3E8E503C-A6FE-412F-9520-098FA87D219B}" type="slidenum">
              <a:rPr lang="pt-PT" smtClean="0"/>
              <a:t>1</a:t>
            </a:fld>
            <a:endParaRPr lang="pt-PT"/>
          </a:p>
        </p:txBody>
      </p:sp>
    </p:spTree>
    <p:extLst>
      <p:ext uri="{BB962C8B-B14F-4D97-AF65-F5344CB8AC3E}">
        <p14:creationId xmlns:p14="http://schemas.microsoft.com/office/powerpoint/2010/main" val="137174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Um</a:t>
            </a:r>
            <a:r>
              <a:rPr lang="en-US" baseline="0" dirty="0" smtClean="0"/>
              <a:t> </a:t>
            </a:r>
            <a:r>
              <a:rPr lang="en-US" baseline="0" dirty="0" err="1" smtClean="0"/>
              <a:t>grupo</a:t>
            </a:r>
            <a:r>
              <a:rPr lang="en-US" baseline="0" dirty="0" smtClean="0"/>
              <a:t> d </a:t>
            </a:r>
            <a:r>
              <a:rPr lang="en-US" baseline="0" dirty="0" err="1" smtClean="0"/>
              <a:t>eindividuoes</a:t>
            </a:r>
            <a:r>
              <a:rPr lang="en-US" baseline="0" dirty="0" smtClean="0"/>
              <a:t> </a:t>
            </a:r>
            <a:r>
              <a:rPr lang="en-US" baseline="0" dirty="0" err="1" smtClean="0"/>
              <a:t>paetilha</a:t>
            </a:r>
            <a:r>
              <a:rPr lang="en-US" baseline="0" dirty="0" smtClean="0"/>
              <a:t> </a:t>
            </a:r>
            <a:r>
              <a:rPr lang="en-US" baseline="0" dirty="0" err="1" smtClean="0"/>
              <a:t>direitos</a:t>
            </a:r>
            <a:r>
              <a:rPr lang="en-US" baseline="0" dirty="0" smtClean="0"/>
              <a:t> </a:t>
            </a:r>
            <a:r>
              <a:rPr lang="en-US" baseline="0" dirty="0" err="1" smtClean="0"/>
              <a:t>comuns</a:t>
            </a:r>
            <a:r>
              <a:rPr lang="en-US" baseline="0" dirty="0" smtClean="0"/>
              <a:t> de </a:t>
            </a:r>
            <a:r>
              <a:rPr lang="en-US" baseline="0" dirty="0" err="1" smtClean="0"/>
              <a:t>proprieadade</a:t>
            </a:r>
            <a:r>
              <a:rPr lang="en-US" baseline="0" dirty="0" smtClean="0"/>
              <a:t> </a:t>
            </a:r>
            <a:r>
              <a:rPr lang="en-US" baseline="0" dirty="0" err="1" smtClean="0"/>
              <a:t>quando</a:t>
            </a:r>
            <a:r>
              <a:rPr lang="en-US" baseline="0" dirty="0" smtClean="0"/>
              <a:t> </a:t>
            </a:r>
            <a:r>
              <a:rPr lang="en-US" baseline="0" dirty="0" err="1" smtClean="0"/>
              <a:t>realizam</a:t>
            </a:r>
            <a:r>
              <a:rPr lang="en-US" baseline="0" dirty="0" smtClean="0"/>
              <a:t> um </a:t>
            </a:r>
            <a:r>
              <a:rPr lang="en-US" baseline="0" dirty="0" err="1" smtClean="0"/>
              <a:t>escolah</a:t>
            </a:r>
            <a:r>
              <a:rPr lang="en-US" baseline="0" dirty="0" smtClean="0"/>
              <a:t> </a:t>
            </a:r>
            <a:r>
              <a:rPr lang="en-US" baseline="0" dirty="0" err="1" smtClean="0"/>
              <a:t>colectiva</a:t>
            </a:r>
            <a:r>
              <a:rPr lang="en-US" baseline="0" dirty="0" smtClean="0"/>
              <a:t> que </a:t>
            </a:r>
            <a:r>
              <a:rPr lang="en-US" baseline="0" dirty="0" err="1" smtClean="0"/>
              <a:t>determina</a:t>
            </a:r>
            <a:r>
              <a:rPr lang="en-US" baseline="0" dirty="0" smtClean="0"/>
              <a:t> </a:t>
            </a:r>
            <a:r>
              <a:rPr lang="en-US" baseline="0" dirty="0" err="1" smtClean="0"/>
              <a:t>os</a:t>
            </a:r>
            <a:r>
              <a:rPr lang="en-US" baseline="0" dirty="0" smtClean="0"/>
              <a:t> </a:t>
            </a:r>
            <a:r>
              <a:rPr lang="en-US" baseline="0" dirty="0" err="1" smtClean="0"/>
              <a:t>seus</a:t>
            </a:r>
            <a:r>
              <a:rPr lang="en-US" baseline="0" dirty="0" smtClean="0"/>
              <a:t> </a:t>
            </a:r>
            <a:r>
              <a:rPr lang="en-US" baseline="0" dirty="0" err="1" smtClean="0"/>
              <a:t>direitos</a:t>
            </a:r>
            <a:r>
              <a:rPr lang="en-US" baseline="0" dirty="0" smtClean="0"/>
              <a:t> </a:t>
            </a:r>
            <a:r>
              <a:rPr lang="en-US" baseline="0" dirty="0" err="1" smtClean="0"/>
              <a:t>comuns</a:t>
            </a:r>
            <a:r>
              <a:rPr lang="en-US" baseline="0" dirty="0" smtClean="0"/>
              <a:t> a </a:t>
            </a:r>
            <a:r>
              <a:rPr lang="en-US" baseline="0" dirty="0" err="1" smtClean="0"/>
              <a:t>geriri</a:t>
            </a:r>
            <a:r>
              <a:rPr lang="en-US" baseline="0" dirty="0" smtClean="0"/>
              <a:t> e </a:t>
            </a:r>
            <a:r>
              <a:rPr lang="en-US" baseline="0" dirty="0" err="1" smtClean="0"/>
              <a:t>exluir</a:t>
            </a:r>
            <a:r>
              <a:rPr lang="en-US" baseline="0" dirty="0" smtClean="0"/>
              <a:t> e </a:t>
            </a:r>
            <a:r>
              <a:rPr lang="en-US" baseline="0" dirty="0" err="1" smtClean="0"/>
              <a:t>em</a:t>
            </a:r>
            <a:r>
              <a:rPr lang="en-US" baseline="0" dirty="0" smtClean="0"/>
              <a:t> a </a:t>
            </a:r>
            <a:r>
              <a:rPr lang="en-US" baseline="0" dirty="0" err="1" smtClean="0"/>
              <a:t>observação</a:t>
            </a:r>
            <a:r>
              <a:rPr lang="en-US" baseline="0" dirty="0" smtClean="0"/>
              <a:t> </a:t>
            </a:r>
            <a:r>
              <a:rPr lang="en-US" baseline="0" dirty="0" err="1" smtClean="0"/>
              <a:t>desses</a:t>
            </a:r>
            <a:r>
              <a:rPr lang="en-US" baseline="0" dirty="0" smtClean="0"/>
              <a:t> </a:t>
            </a:r>
            <a:r>
              <a:rPr lang="en-US" baseline="0" dirty="0" err="1" smtClean="0"/>
              <a:t>direitos</a:t>
            </a:r>
            <a:r>
              <a:rPr lang="en-US" baseline="0" dirty="0" smtClean="0"/>
              <a:t> </a:t>
            </a:r>
            <a:r>
              <a:rPr lang="en-US" baseline="0" dirty="0" err="1" smtClean="0"/>
              <a:t>ocorre</a:t>
            </a:r>
            <a:r>
              <a:rPr lang="en-US" baseline="0" dirty="0" smtClean="0"/>
              <a:t> com </a:t>
            </a:r>
            <a:r>
              <a:rPr lang="en-US" baseline="0" dirty="0" err="1" smtClean="0"/>
              <a:t>uma</a:t>
            </a:r>
            <a:r>
              <a:rPr lang="en-US" baseline="0" dirty="0" smtClean="0"/>
              <a:t> </a:t>
            </a:r>
            <a:r>
              <a:rPr lang="en-US" baseline="0" dirty="0" err="1" smtClean="0"/>
              <a:t>organização</a:t>
            </a:r>
            <a:r>
              <a:rPr lang="en-US" baseline="0" dirty="0" smtClean="0"/>
              <a:t> da </a:t>
            </a:r>
            <a:r>
              <a:rPr lang="en-US" baseline="0" dirty="0" err="1" smtClean="0"/>
              <a:t>sua</a:t>
            </a:r>
            <a:r>
              <a:rPr lang="en-US" baseline="0" dirty="0" smtClean="0"/>
              <a:t> </a:t>
            </a:r>
            <a:r>
              <a:rPr lang="en-US" baseline="0" dirty="0" err="1" smtClean="0"/>
              <a:t>inciativa</a:t>
            </a:r>
            <a:r>
              <a:rPr lang="en-US" baseline="0" dirty="0" smtClean="0"/>
              <a:t>- </a:t>
            </a:r>
            <a:r>
              <a:rPr lang="en-US" baseline="0" dirty="0" err="1" smtClean="0"/>
              <a:t>Isto</a:t>
            </a:r>
            <a:r>
              <a:rPr lang="en-US" baseline="0" dirty="0" smtClean="0"/>
              <a:t> é tem </a:t>
            </a:r>
            <a:r>
              <a:rPr lang="en-US" baseline="0" dirty="0" err="1" smtClean="0"/>
              <a:t>tudo</a:t>
            </a:r>
            <a:r>
              <a:rPr lang="en-US" baseline="0" dirty="0" smtClean="0"/>
              <a:t> </a:t>
            </a:r>
            <a:r>
              <a:rPr lang="en-US" baseline="0" dirty="0" err="1" smtClean="0"/>
              <a:t>menos</a:t>
            </a:r>
            <a:r>
              <a:rPr lang="en-US" baseline="0" dirty="0" smtClean="0"/>
              <a:t> o </a:t>
            </a:r>
            <a:r>
              <a:rPr lang="en-US" baseline="0" dirty="0" err="1" smtClean="0"/>
              <a:t>direito</a:t>
            </a:r>
            <a:r>
              <a:rPr lang="en-US" baseline="0" dirty="0" smtClean="0"/>
              <a:t> de </a:t>
            </a:r>
            <a:r>
              <a:rPr lang="en-US" baseline="0" dirty="0" err="1" smtClean="0"/>
              <a:t>alienação</a:t>
            </a:r>
            <a:endParaRPr lang="en-US" baseline="0" dirty="0" smtClean="0"/>
          </a:p>
          <a:p>
            <a:r>
              <a:rPr lang="en-US" baseline="0" dirty="0" err="1" smtClean="0"/>
              <a:t>Estudos</a:t>
            </a:r>
            <a:r>
              <a:rPr lang="en-US" baseline="0" dirty="0" smtClean="0"/>
              <a:t> </a:t>
            </a:r>
            <a:r>
              <a:rPr lang="en-US" baseline="0" dirty="0" err="1" smtClean="0"/>
              <a:t>empriricos</a:t>
            </a:r>
            <a:r>
              <a:rPr lang="en-US" baseline="0" dirty="0" smtClean="0"/>
              <a:t> </a:t>
            </a:r>
            <a:r>
              <a:rPr lang="en-US" baseline="0" dirty="0" err="1" smtClean="0"/>
              <a:t>reconhcem</a:t>
            </a:r>
            <a:r>
              <a:rPr lang="en-US" baseline="0" dirty="0" smtClean="0"/>
              <a:t> que </a:t>
            </a:r>
            <a:r>
              <a:rPr lang="en-US" baseline="0" dirty="0" err="1" smtClean="0"/>
              <a:t>os</a:t>
            </a:r>
            <a:r>
              <a:rPr lang="en-US" baseline="0" dirty="0" smtClean="0"/>
              <a:t> </a:t>
            </a:r>
            <a:r>
              <a:rPr lang="en-US" baseline="0" dirty="0" err="1" smtClean="0"/>
              <a:t>casos</a:t>
            </a:r>
            <a:r>
              <a:rPr lang="en-US" baseline="0" dirty="0" smtClean="0"/>
              <a:t> </a:t>
            </a:r>
            <a:r>
              <a:rPr lang="en-US" baseline="0" dirty="0" err="1" smtClean="0"/>
              <a:t>mais</a:t>
            </a:r>
            <a:r>
              <a:rPr lang="en-US" baseline="0" dirty="0" smtClean="0"/>
              <a:t> </a:t>
            </a:r>
            <a:r>
              <a:rPr lang="en-US" baseline="0" dirty="0" err="1" smtClean="0"/>
              <a:t>correntes</a:t>
            </a:r>
            <a:r>
              <a:rPr lang="en-US" baseline="0" dirty="0" smtClean="0"/>
              <a:t> de </a:t>
            </a:r>
            <a:r>
              <a:rPr lang="en-US" baseline="0" dirty="0" err="1" smtClean="0"/>
              <a:t>desnevolvimento</a:t>
            </a:r>
            <a:r>
              <a:rPr lang="en-US" baseline="0" dirty="0" smtClean="0"/>
              <a:t> de </a:t>
            </a:r>
            <a:r>
              <a:rPr lang="en-US" baseline="0" dirty="0" err="1" smtClean="0"/>
              <a:t>dirietos</a:t>
            </a:r>
            <a:r>
              <a:rPr lang="en-US" baseline="0" dirty="0" smtClean="0"/>
              <a:t> de </a:t>
            </a:r>
            <a:r>
              <a:rPr lang="en-US" baseline="0" dirty="0" err="1" smtClean="0"/>
              <a:t>porpriedade</a:t>
            </a:r>
            <a:r>
              <a:rPr lang="en-US" baseline="0" dirty="0" smtClean="0"/>
              <a:t> communal tem a </a:t>
            </a:r>
            <a:r>
              <a:rPr lang="en-US" baseline="0" dirty="0" err="1" smtClean="0"/>
              <a:t>ver</a:t>
            </a:r>
            <a:r>
              <a:rPr lang="en-US" baseline="0" dirty="0" smtClean="0"/>
              <a:t> com as </a:t>
            </a:r>
            <a:r>
              <a:rPr lang="en-US" baseline="0" dirty="0" err="1" smtClean="0"/>
              <a:t>caracetristicas</a:t>
            </a:r>
            <a:r>
              <a:rPr lang="en-US" baseline="0" dirty="0" smtClean="0"/>
              <a:t> do </a:t>
            </a:r>
            <a:r>
              <a:rPr lang="en-US" baseline="0" dirty="0" err="1" smtClean="0"/>
              <a:t>recurso</a:t>
            </a:r>
            <a:r>
              <a:rPr lang="en-US" baseline="0" dirty="0" smtClean="0"/>
              <a:t> </a:t>
            </a:r>
            <a:r>
              <a:rPr lang="en-US" baseline="0" dirty="0" err="1" smtClean="0"/>
              <a:t>em</a:t>
            </a:r>
            <a:r>
              <a:rPr lang="en-US" baseline="0" dirty="0" smtClean="0"/>
              <a:t> </a:t>
            </a:r>
            <a:r>
              <a:rPr lang="en-US" baseline="0" dirty="0" err="1" smtClean="0"/>
              <a:t>si</a:t>
            </a:r>
            <a:r>
              <a:rPr lang="en-US" baseline="0" dirty="0" smtClean="0"/>
              <a:t>, </a:t>
            </a:r>
            <a:r>
              <a:rPr lang="en-US" baseline="0" dirty="0" err="1" smtClean="0"/>
              <a:t>mais</a:t>
            </a:r>
            <a:r>
              <a:rPr lang="en-US" baseline="0" dirty="0" smtClean="0"/>
              <a:t> do que com </a:t>
            </a:r>
            <a:r>
              <a:rPr lang="en-US" baseline="0" dirty="0" err="1" smtClean="0"/>
              <a:t>instituições</a:t>
            </a:r>
            <a:r>
              <a:rPr lang="en-US" baseline="0" dirty="0" smtClean="0"/>
              <a:t> </a:t>
            </a:r>
            <a:r>
              <a:rPr lang="en-US" baseline="0" dirty="0" err="1" smtClean="0"/>
              <a:t>preexistentes</a:t>
            </a:r>
            <a:r>
              <a:rPr lang="en-US" baseline="0" dirty="0" smtClean="0"/>
              <a:t> </a:t>
            </a:r>
          </a:p>
          <a:p>
            <a:r>
              <a:rPr lang="en-US" baseline="0" dirty="0" err="1" smtClean="0"/>
              <a:t>Isto</a:t>
            </a:r>
            <a:r>
              <a:rPr lang="en-US" baseline="0" dirty="0" smtClean="0"/>
              <a:t> é: </a:t>
            </a:r>
            <a:r>
              <a:rPr lang="en-US" baseline="0" dirty="0" err="1" smtClean="0"/>
              <a:t>quando</a:t>
            </a:r>
            <a:r>
              <a:rPr lang="en-US" baseline="0" dirty="0" smtClean="0"/>
              <a:t> a </a:t>
            </a:r>
            <a:r>
              <a:rPr lang="en-US" baseline="0" dirty="0" err="1" smtClean="0"/>
              <a:t>aprtilha</a:t>
            </a:r>
            <a:r>
              <a:rPr lang="en-US" baseline="0" dirty="0" smtClean="0"/>
              <a:t> de </a:t>
            </a:r>
            <a:r>
              <a:rPr lang="en-US" baseline="0" dirty="0" err="1" smtClean="0"/>
              <a:t>risco</a:t>
            </a:r>
            <a:r>
              <a:rPr lang="en-US" baseline="0" dirty="0" smtClean="0"/>
              <a:t> é </a:t>
            </a:r>
            <a:r>
              <a:rPr lang="en-US" baseline="0" dirty="0" err="1" smtClean="0"/>
              <a:t>uma</a:t>
            </a:r>
            <a:r>
              <a:rPr lang="en-US" baseline="0" dirty="0" smtClean="0"/>
              <a:t> boa </a:t>
            </a:r>
            <a:r>
              <a:rPr lang="en-US" baseline="0" dirty="0" err="1" smtClean="0"/>
              <a:t>estrat+egia</a:t>
            </a:r>
            <a:r>
              <a:rPr lang="en-US" baseline="0" dirty="0" smtClean="0"/>
              <a:t> – </a:t>
            </a:r>
            <a:r>
              <a:rPr lang="en-US" baseline="0" dirty="0" err="1" smtClean="0"/>
              <a:t>caso</a:t>
            </a:r>
            <a:r>
              <a:rPr lang="en-US" baseline="0" dirty="0" smtClean="0"/>
              <a:t> de </a:t>
            </a:r>
            <a:r>
              <a:rPr lang="en-US" baseline="0" dirty="0" err="1" smtClean="0"/>
              <a:t>terrenos</a:t>
            </a:r>
            <a:r>
              <a:rPr lang="en-US" baseline="0" dirty="0" smtClean="0"/>
              <a:t> para </a:t>
            </a:r>
            <a:r>
              <a:rPr lang="en-US" baseline="0" dirty="0" err="1" smtClean="0"/>
              <a:t>pastagem</a:t>
            </a:r>
            <a:r>
              <a:rPr lang="en-US" baseline="0" dirty="0" smtClean="0"/>
              <a:t>; </a:t>
            </a:r>
            <a:r>
              <a:rPr lang="en-US" baseline="0" dirty="0" err="1" smtClean="0"/>
              <a:t>quando</a:t>
            </a:r>
            <a:r>
              <a:rPr lang="en-US" baseline="0" dirty="0" smtClean="0"/>
              <a:t> o valor (</a:t>
            </a:r>
            <a:r>
              <a:rPr lang="en-US" baseline="0" dirty="0" err="1" smtClean="0"/>
              <a:t>produtividade</a:t>
            </a:r>
            <a:r>
              <a:rPr lang="en-US" baseline="0" dirty="0" smtClean="0"/>
              <a:t>) </a:t>
            </a:r>
            <a:r>
              <a:rPr lang="en-US" baseline="0" dirty="0" err="1" smtClean="0"/>
              <a:t>unitária</a:t>
            </a:r>
            <a:r>
              <a:rPr lang="en-US" baseline="0" dirty="0" smtClean="0"/>
              <a:t> do </a:t>
            </a:r>
            <a:r>
              <a:rPr lang="en-US" baseline="0" dirty="0" err="1" smtClean="0"/>
              <a:t>terreno</a:t>
            </a:r>
            <a:r>
              <a:rPr lang="en-US" baseline="0" dirty="0" smtClean="0"/>
              <a:t> é </a:t>
            </a:r>
            <a:r>
              <a:rPr lang="en-US" baseline="0" dirty="0" err="1" smtClean="0"/>
              <a:t>baixa</a:t>
            </a:r>
            <a:r>
              <a:rPr lang="en-US" baseline="0" dirty="0" smtClean="0"/>
              <a:t>; </a:t>
            </a:r>
            <a:r>
              <a:rPr lang="en-US" baseline="0" dirty="0" err="1" smtClean="0"/>
              <a:t>quando</a:t>
            </a:r>
            <a:r>
              <a:rPr lang="en-US" baseline="0" dirty="0" smtClean="0"/>
              <a:t> a </a:t>
            </a:r>
            <a:r>
              <a:rPr lang="en-US" baseline="0" dirty="0" err="1" smtClean="0"/>
              <a:t>acessibilidade</a:t>
            </a:r>
            <a:r>
              <a:rPr lang="en-US" baseline="0" dirty="0" smtClean="0"/>
              <a:t> é </a:t>
            </a:r>
            <a:r>
              <a:rPr lang="en-US" baseline="0" dirty="0" err="1" smtClean="0"/>
              <a:t>baix</a:t>
            </a:r>
            <a:r>
              <a:rPr lang="en-US" baseline="0" dirty="0" smtClean="0"/>
              <a:t> é </a:t>
            </a:r>
            <a:r>
              <a:rPr lang="en-US" baseline="0" dirty="0" err="1" smtClean="0"/>
              <a:t>enecessario</a:t>
            </a:r>
            <a:r>
              <a:rPr lang="en-US" baseline="0" dirty="0" smtClean="0"/>
              <a:t> </a:t>
            </a:r>
            <a:r>
              <a:rPr lang="en-US" baseline="0" dirty="0" err="1" smtClean="0"/>
              <a:t>esforço</a:t>
            </a:r>
            <a:r>
              <a:rPr lang="en-US" baseline="0" dirty="0" smtClean="0"/>
              <a:t> </a:t>
            </a:r>
            <a:r>
              <a:rPr lang="en-US" baseline="0" dirty="0" err="1" smtClean="0"/>
              <a:t>colectivo</a:t>
            </a:r>
            <a:r>
              <a:rPr lang="en-US" baseline="0" dirty="0" smtClean="0"/>
              <a:t> de montage de </a:t>
            </a:r>
            <a:r>
              <a:rPr lang="en-US" baseline="0" dirty="0" err="1" smtClean="0"/>
              <a:t>infraestruturas</a:t>
            </a:r>
            <a:r>
              <a:rPr lang="en-US" baseline="0" dirty="0" smtClean="0"/>
              <a:t> de </a:t>
            </a:r>
            <a:r>
              <a:rPr lang="en-US" baseline="0" dirty="0" err="1" smtClean="0"/>
              <a:t>acesso</a:t>
            </a:r>
            <a:r>
              <a:rPr lang="en-US" baseline="0" dirty="0" smtClean="0"/>
              <a:t>.</a:t>
            </a:r>
            <a:endParaRPr lang="pt-PT" dirty="0"/>
          </a:p>
        </p:txBody>
      </p:sp>
      <p:sp>
        <p:nvSpPr>
          <p:cNvPr id="4" name="Slide Number Placeholder 3"/>
          <p:cNvSpPr>
            <a:spLocks noGrp="1"/>
          </p:cNvSpPr>
          <p:nvPr>
            <p:ph type="sldNum" sz="quarter" idx="10"/>
          </p:nvPr>
        </p:nvSpPr>
        <p:spPr/>
        <p:txBody>
          <a:bodyPr/>
          <a:lstStyle/>
          <a:p>
            <a:fld id="{3E8E503C-A6FE-412F-9520-098FA87D219B}" type="slidenum">
              <a:rPr lang="pt-PT" smtClean="0"/>
              <a:t>10</a:t>
            </a:fld>
            <a:endParaRPr lang="pt-PT"/>
          </a:p>
        </p:txBody>
      </p:sp>
    </p:spTree>
    <p:extLst>
      <p:ext uri="{BB962C8B-B14F-4D97-AF65-F5344CB8AC3E}">
        <p14:creationId xmlns:p14="http://schemas.microsoft.com/office/powerpoint/2010/main" val="284332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os</a:t>
            </a:r>
            <a:r>
              <a:rPr lang="en-US" baseline="0" dirty="0" smtClean="0"/>
              <a:t> </a:t>
            </a:r>
            <a:r>
              <a:rPr lang="en-US" baseline="0" dirty="0" err="1" smtClean="0"/>
              <a:t>custos</a:t>
            </a:r>
            <a:r>
              <a:rPr lang="en-US" baseline="0" dirty="0" smtClean="0"/>
              <a:t> de </a:t>
            </a:r>
            <a:r>
              <a:rPr lang="en-US" baseline="0" dirty="0" err="1" smtClean="0"/>
              <a:t>exclusão</a:t>
            </a:r>
            <a:r>
              <a:rPr lang="en-US" baseline="0" dirty="0" smtClean="0"/>
              <a:t>, </a:t>
            </a:r>
            <a:r>
              <a:rPr lang="en-US" baseline="0" dirty="0" err="1" smtClean="0"/>
              <a:t>enquanto</a:t>
            </a:r>
            <a:r>
              <a:rPr lang="en-US" baseline="0" dirty="0" smtClean="0"/>
              <a:t> </a:t>
            </a:r>
            <a:r>
              <a:rPr lang="en-US" baseline="0" dirty="0" err="1" smtClean="0"/>
              <a:t>decorrente</a:t>
            </a:r>
            <a:r>
              <a:rPr lang="en-US" baseline="0" dirty="0" smtClean="0"/>
              <a:t> de </a:t>
            </a:r>
            <a:r>
              <a:rPr lang="en-US" baseline="0" dirty="0" err="1" smtClean="0"/>
              <a:t>caracterisiticas</a:t>
            </a:r>
            <a:r>
              <a:rPr lang="en-US" baseline="0" dirty="0" smtClean="0"/>
              <a:t> dos </a:t>
            </a:r>
            <a:r>
              <a:rPr lang="en-US" baseline="0" dirty="0" err="1" smtClean="0"/>
              <a:t>recursos</a:t>
            </a:r>
            <a:r>
              <a:rPr lang="en-US" baseline="0" dirty="0" smtClean="0"/>
              <a:t>, e que interfere </a:t>
            </a:r>
            <a:r>
              <a:rPr lang="en-US" baseline="0" dirty="0" err="1" smtClean="0"/>
              <a:t>na</a:t>
            </a:r>
            <a:r>
              <a:rPr lang="en-US" baseline="0" dirty="0" smtClean="0"/>
              <a:t> </a:t>
            </a:r>
            <a:r>
              <a:rPr lang="en-US" baseline="0" dirty="0" err="1" smtClean="0"/>
              <a:t>eficiencia</a:t>
            </a:r>
            <a:r>
              <a:rPr lang="en-US" baseline="0" dirty="0" smtClean="0"/>
              <a:t> </a:t>
            </a:r>
            <a:r>
              <a:rPr lang="en-US" baseline="0" dirty="0" err="1" smtClean="0"/>
              <a:t>alocativa</a:t>
            </a:r>
            <a:r>
              <a:rPr lang="en-US" baseline="0" dirty="0" smtClean="0"/>
              <a:t> no </a:t>
            </a:r>
            <a:r>
              <a:rPr lang="en-US" baseline="0" dirty="0" err="1" smtClean="0"/>
              <a:t>caso</a:t>
            </a:r>
            <a:r>
              <a:rPr lang="en-US" baseline="0" dirty="0" smtClean="0"/>
              <a:t> dos bens </a:t>
            </a:r>
            <a:r>
              <a:rPr lang="en-US" baseline="0" dirty="0" err="1" smtClean="0"/>
              <a:t>comuns</a:t>
            </a:r>
            <a:r>
              <a:rPr lang="en-US" baseline="0" dirty="0" smtClean="0"/>
              <a:t>, </a:t>
            </a:r>
            <a:r>
              <a:rPr lang="en-US" baseline="0" dirty="0" err="1" smtClean="0"/>
              <a:t>represneta</a:t>
            </a:r>
            <a:r>
              <a:rPr lang="en-US" baseline="0" dirty="0" smtClean="0"/>
              <a:t> um </a:t>
            </a:r>
            <a:r>
              <a:rPr lang="en-US" baseline="0" dirty="0" err="1" smtClean="0"/>
              <a:t>custo</a:t>
            </a:r>
            <a:r>
              <a:rPr lang="en-US" baseline="0" dirty="0" smtClean="0"/>
              <a:t> do </a:t>
            </a:r>
            <a:r>
              <a:rPr lang="en-US" baseline="0" dirty="0" err="1" smtClean="0"/>
              <a:t>funcionamemto</a:t>
            </a:r>
            <a:r>
              <a:rPr lang="en-US" baseline="0" dirty="0" smtClean="0"/>
              <a:t> do Sistema </a:t>
            </a:r>
            <a:r>
              <a:rPr lang="en-US" baseline="0" dirty="0" err="1" smtClean="0"/>
              <a:t>econpnocmico</a:t>
            </a:r>
            <a:r>
              <a:rPr lang="en-US" baseline="0" dirty="0" smtClean="0"/>
              <a:t>, </a:t>
            </a:r>
            <a:r>
              <a:rPr lang="en-US" baseline="0" dirty="0" err="1" smtClean="0"/>
              <a:t>nomeadaemnte</a:t>
            </a:r>
            <a:r>
              <a:rPr lang="en-US" baseline="0" dirty="0" smtClean="0"/>
              <a:t> do Mercado. Mas é </a:t>
            </a:r>
            <a:r>
              <a:rPr lang="en-US" baseline="0" dirty="0" err="1" smtClean="0"/>
              <a:t>possivel</a:t>
            </a:r>
            <a:r>
              <a:rPr lang="en-US" baseline="0" dirty="0" smtClean="0"/>
              <a:t> que a </a:t>
            </a:r>
            <a:r>
              <a:rPr lang="en-US" baseline="0" dirty="0" err="1" smtClean="0"/>
              <a:t>solução</a:t>
            </a:r>
            <a:r>
              <a:rPr lang="en-US" baseline="0" dirty="0" smtClean="0"/>
              <a:t> </a:t>
            </a:r>
            <a:r>
              <a:rPr lang="en-US" baseline="0" dirty="0" err="1" smtClean="0"/>
              <a:t>não</a:t>
            </a:r>
            <a:r>
              <a:rPr lang="en-US" baseline="0" dirty="0" smtClean="0"/>
              <a:t> </a:t>
            </a:r>
            <a:r>
              <a:rPr lang="en-US" baseline="0" dirty="0" err="1" smtClean="0"/>
              <a:t>venha</a:t>
            </a:r>
            <a:r>
              <a:rPr lang="en-US" baseline="0" dirty="0" smtClean="0"/>
              <a:t> pela </a:t>
            </a:r>
            <a:r>
              <a:rPr lang="en-US" baseline="0" dirty="0" err="1" smtClean="0"/>
              <a:t>regulação</a:t>
            </a:r>
            <a:r>
              <a:rPr lang="en-US" baseline="0" dirty="0" smtClean="0"/>
              <a:t> de </a:t>
            </a:r>
            <a:r>
              <a:rPr lang="en-US" baseline="0" dirty="0" err="1" smtClean="0"/>
              <a:t>uma</a:t>
            </a:r>
            <a:r>
              <a:rPr lang="en-US" baseline="0" dirty="0" smtClean="0"/>
              <a:t> Terceira </a:t>
            </a:r>
            <a:r>
              <a:rPr lang="en-US" baseline="0" dirty="0" err="1" smtClean="0"/>
              <a:t>agencia</a:t>
            </a:r>
            <a:r>
              <a:rPr lang="en-US" baseline="0" dirty="0" smtClean="0"/>
              <a:t> (</a:t>
            </a:r>
            <a:r>
              <a:rPr lang="en-US" baseline="0" dirty="0" err="1" smtClean="0"/>
              <a:t>estado</a:t>
            </a:r>
            <a:r>
              <a:rPr lang="en-US" baseline="0" dirty="0" smtClean="0"/>
              <a:t> </a:t>
            </a:r>
            <a:r>
              <a:rPr lang="en-US" baseline="0" dirty="0" err="1" smtClean="0"/>
              <a:t>ou</a:t>
            </a:r>
            <a:r>
              <a:rPr lang="en-US" baseline="0" dirty="0" smtClean="0"/>
              <a:t> </a:t>
            </a:r>
            <a:r>
              <a:rPr lang="en-US" baseline="0" dirty="0" err="1" smtClean="0"/>
              <a:t>organizações</a:t>
            </a:r>
            <a:r>
              <a:rPr lang="en-US" baseline="0" dirty="0" smtClean="0"/>
              <a:t> </a:t>
            </a:r>
            <a:r>
              <a:rPr lang="en-US" baseline="0" dirty="0" err="1" smtClean="0"/>
              <a:t>responsáveis</a:t>
            </a:r>
            <a:r>
              <a:rPr lang="en-US" baseline="0" dirty="0" smtClean="0"/>
              <a:t> pela </a:t>
            </a:r>
            <a:r>
              <a:rPr lang="en-US" baseline="0" dirty="0" err="1" smtClean="0"/>
              <a:t>regulação</a:t>
            </a:r>
            <a:r>
              <a:rPr lang="en-US" baseline="0" dirty="0" smtClean="0"/>
              <a:t> dos </a:t>
            </a:r>
            <a:r>
              <a:rPr lang="en-US" baseline="0" dirty="0" err="1" smtClean="0"/>
              <a:t>direitos</a:t>
            </a:r>
            <a:r>
              <a:rPr lang="en-US" baseline="0" dirty="0" smtClean="0"/>
              <a:t> de </a:t>
            </a:r>
            <a:r>
              <a:rPr lang="en-US" baseline="0" dirty="0" err="1" smtClean="0"/>
              <a:t>uso</a:t>
            </a:r>
            <a:r>
              <a:rPr lang="en-US" baseline="0" dirty="0" smtClean="0"/>
              <a:t>).</a:t>
            </a:r>
          </a:p>
          <a:p>
            <a:endParaRPr lang="en-US" dirty="0" smtClean="0"/>
          </a:p>
          <a:p>
            <a:endParaRPr lang="en-US" dirty="0" smtClean="0"/>
          </a:p>
          <a:p>
            <a:r>
              <a:rPr lang="en-US" dirty="0" smtClean="0"/>
              <a:t>externalities can be regarded as ordinary commodities, and all the formal theory of competitive equilibrium is valid, including its optimality.</a:t>
            </a:r>
          </a:p>
          <a:p>
            <a:r>
              <a:rPr lang="en-US" dirty="0" smtClean="0"/>
              <a:t>the failure of markets for externalities to exist can also be described as a difference of prices between buyer and seller.</a:t>
            </a:r>
          </a:p>
          <a:p>
            <a:endParaRPr lang="en-US" dirty="0" smtClean="0"/>
          </a:p>
          <a:p>
            <a:r>
              <a:rPr lang="en-US" dirty="0" smtClean="0"/>
              <a:t>Previous discussion has suggested two possible causes for market failure (1) inability to exclude; (2) lack of necessary information to permit mark transactions to be concluded.</a:t>
            </a:r>
          </a:p>
          <a:p>
            <a:r>
              <a:rPr lang="en-US" dirty="0" smtClean="0"/>
              <a:t> Market failure is the particular case where transaction costs are so high that the existence of the market is no longer worthwhile. Transaction costs drive a wedge between buyer's and seller's prices and thereby give rise to welfare losses as in the usual analysis. </a:t>
            </a:r>
            <a:endParaRPr lang="pt-PT" dirty="0"/>
          </a:p>
        </p:txBody>
      </p:sp>
      <p:sp>
        <p:nvSpPr>
          <p:cNvPr id="4" name="Slide Number Placeholder 3"/>
          <p:cNvSpPr>
            <a:spLocks noGrp="1"/>
          </p:cNvSpPr>
          <p:nvPr>
            <p:ph type="sldNum" sz="quarter" idx="10"/>
          </p:nvPr>
        </p:nvSpPr>
        <p:spPr/>
        <p:txBody>
          <a:bodyPr/>
          <a:lstStyle/>
          <a:p>
            <a:fld id="{9C05F259-5BE7-4A3E-B908-6D07497FF593}" type="slidenum">
              <a:rPr lang="pt-PT" smtClean="0"/>
              <a:t>11</a:t>
            </a:fld>
            <a:endParaRPr lang="pt-PT"/>
          </a:p>
        </p:txBody>
      </p:sp>
    </p:spTree>
    <p:extLst>
      <p:ext uri="{BB962C8B-B14F-4D97-AF65-F5344CB8AC3E}">
        <p14:creationId xmlns:p14="http://schemas.microsoft.com/office/powerpoint/2010/main" val="1144189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10"/>
          </p:nvPr>
        </p:nvSpPr>
        <p:spPr/>
        <p:txBody>
          <a:bodyPr/>
          <a:lstStyle/>
          <a:p>
            <a:fld id="{9C05F259-5BE7-4A3E-B908-6D07497FF593}" type="slidenum">
              <a:rPr lang="pt-PT" smtClean="0"/>
              <a:t>12</a:t>
            </a:fld>
            <a:endParaRPr lang="pt-PT"/>
          </a:p>
        </p:txBody>
      </p:sp>
    </p:spTree>
    <p:extLst>
      <p:ext uri="{BB962C8B-B14F-4D97-AF65-F5344CB8AC3E}">
        <p14:creationId xmlns:p14="http://schemas.microsoft.com/office/powerpoint/2010/main" val="1294162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 </a:t>
            </a:r>
            <a:r>
              <a:rPr lang="en-US" dirty="0" err="1" smtClean="0"/>
              <a:t>clássica</a:t>
            </a:r>
            <a:r>
              <a:rPr lang="en-US" dirty="0" smtClean="0"/>
              <a:t> </a:t>
            </a:r>
            <a:r>
              <a:rPr lang="en-US" dirty="0" err="1" smtClean="0"/>
              <a:t>economia</a:t>
            </a:r>
            <a:r>
              <a:rPr lang="en-US" dirty="0" smtClean="0"/>
              <a:t> </a:t>
            </a:r>
            <a:r>
              <a:rPr lang="en-US" dirty="0" err="1" smtClean="0"/>
              <a:t>pública</a:t>
            </a:r>
            <a:r>
              <a:rPr lang="en-US" dirty="0" smtClean="0"/>
              <a:t>,</a:t>
            </a:r>
            <a:r>
              <a:rPr lang="en-US" baseline="0" dirty="0" smtClean="0"/>
              <a:t> </a:t>
            </a:r>
            <a:r>
              <a:rPr lang="en-US" baseline="0" dirty="0" err="1" smtClean="0"/>
              <a:t>situações</a:t>
            </a:r>
            <a:r>
              <a:rPr lang="en-US" baseline="0" dirty="0" smtClean="0"/>
              <a:t> </a:t>
            </a:r>
            <a:r>
              <a:rPr lang="en-US" baseline="0" dirty="0" err="1" smtClean="0"/>
              <a:t>como</a:t>
            </a:r>
            <a:r>
              <a:rPr lang="en-US" baseline="0" dirty="0" smtClean="0"/>
              <a:t> me 1 , o </a:t>
            </a:r>
            <a:r>
              <a:rPr lang="en-US" baseline="0" dirty="0" err="1" smtClean="0"/>
              <a:t>estado</a:t>
            </a:r>
            <a:r>
              <a:rPr lang="en-US" baseline="0" dirty="0" smtClean="0"/>
              <a:t> </a:t>
            </a:r>
            <a:r>
              <a:rPr lang="en-US" baseline="0" dirty="0" err="1" smtClean="0"/>
              <a:t>intervem</a:t>
            </a:r>
            <a:r>
              <a:rPr lang="en-US" baseline="0" dirty="0" smtClean="0"/>
              <a:t> </a:t>
            </a:r>
            <a:r>
              <a:rPr lang="en-US" baseline="0" dirty="0" err="1" smtClean="0"/>
              <a:t>porque</a:t>
            </a:r>
            <a:r>
              <a:rPr lang="en-US" baseline="0" dirty="0" smtClean="0"/>
              <a:t> </a:t>
            </a:r>
            <a:r>
              <a:rPr lang="en-US" baseline="0" dirty="0" err="1" smtClean="0"/>
              <a:t>os</a:t>
            </a:r>
            <a:r>
              <a:rPr lang="en-US" baseline="0" dirty="0" smtClean="0"/>
              <a:t> </a:t>
            </a:r>
            <a:r>
              <a:rPr lang="en-US" baseline="0" dirty="0" err="1" smtClean="0"/>
              <a:t>custos</a:t>
            </a:r>
            <a:r>
              <a:rPr lang="en-US" baseline="0" dirty="0" smtClean="0"/>
              <a:t> </a:t>
            </a:r>
            <a:r>
              <a:rPr lang="en-US" baseline="0" dirty="0" err="1" smtClean="0"/>
              <a:t>sociais</a:t>
            </a:r>
            <a:r>
              <a:rPr lang="en-US" baseline="0" dirty="0" smtClean="0"/>
              <a:t> da </a:t>
            </a:r>
            <a:r>
              <a:rPr lang="en-US" baseline="0" dirty="0" err="1" smtClean="0"/>
              <a:t>actividad</a:t>
            </a:r>
            <a:r>
              <a:rPr lang="en-US" baseline="0" dirty="0" smtClean="0"/>
              <a:t> da </a:t>
            </a:r>
            <a:r>
              <a:rPr lang="en-US" baseline="0" dirty="0" err="1" smtClean="0"/>
              <a:t>fábirca</a:t>
            </a:r>
            <a:r>
              <a:rPr lang="en-US" baseline="0" dirty="0" smtClean="0"/>
              <a:t> </a:t>
            </a:r>
            <a:r>
              <a:rPr lang="en-US" baseline="0" dirty="0" err="1" smtClean="0"/>
              <a:t>não</a:t>
            </a:r>
            <a:r>
              <a:rPr lang="en-US" baseline="0" dirty="0" smtClean="0"/>
              <a:t> </a:t>
            </a:r>
            <a:r>
              <a:rPr lang="en-US" baseline="0" dirty="0" err="1" smtClean="0"/>
              <a:t>estão</a:t>
            </a:r>
            <a:r>
              <a:rPr lang="en-US" baseline="0" dirty="0" smtClean="0"/>
              <a:t> a </a:t>
            </a:r>
            <a:r>
              <a:rPr lang="en-US" baseline="0" dirty="0" err="1" smtClean="0"/>
              <a:t>ser</a:t>
            </a:r>
            <a:r>
              <a:rPr lang="en-US" baseline="0" dirty="0" smtClean="0"/>
              <a:t> </a:t>
            </a:r>
            <a:r>
              <a:rPr lang="en-US" baseline="0" dirty="0" err="1" smtClean="0"/>
              <a:t>contabilizados</a:t>
            </a:r>
            <a:r>
              <a:rPr lang="en-US" baseline="0" dirty="0" smtClean="0"/>
              <a:t> </a:t>
            </a:r>
            <a:r>
              <a:rPr lang="en-US" baseline="0" dirty="0" err="1" smtClean="0"/>
              <a:t>na</a:t>
            </a:r>
            <a:r>
              <a:rPr lang="en-US" baseline="0" dirty="0" smtClean="0"/>
              <a:t> </a:t>
            </a:r>
            <a:r>
              <a:rPr lang="en-US" baseline="0" dirty="0" err="1" smtClean="0"/>
              <a:t>sua</a:t>
            </a:r>
            <a:r>
              <a:rPr lang="en-US" baseline="0" dirty="0" smtClean="0"/>
              <a:t> </a:t>
            </a:r>
            <a:r>
              <a:rPr lang="en-US" baseline="0" dirty="0" err="1" smtClean="0"/>
              <a:t>curva</a:t>
            </a:r>
            <a:r>
              <a:rPr lang="en-US" baseline="0" dirty="0" smtClean="0"/>
              <a:t> de </a:t>
            </a:r>
            <a:r>
              <a:rPr lang="en-US" baseline="0" dirty="0" err="1" smtClean="0"/>
              <a:t>custos</a:t>
            </a:r>
            <a:r>
              <a:rPr lang="en-US" baseline="0" dirty="0" smtClean="0"/>
              <a:t> e </a:t>
            </a:r>
            <a:r>
              <a:rPr lang="en-US" baseline="0" dirty="0" err="1" smtClean="0"/>
              <a:t>benefoicios</a:t>
            </a:r>
            <a:r>
              <a:rPr lang="en-US" baseline="0" dirty="0" smtClean="0"/>
              <a:t> </a:t>
            </a:r>
            <a:r>
              <a:rPr lang="en-US" baseline="0" dirty="0" err="1" smtClean="0"/>
              <a:t>marginais</a:t>
            </a:r>
            <a:r>
              <a:rPr lang="en-US" baseline="0" dirty="0" smtClean="0"/>
              <a:t>, </a:t>
            </a:r>
            <a:r>
              <a:rPr lang="en-US" baseline="0" dirty="0" err="1" smtClean="0"/>
              <a:t>pelo</a:t>
            </a:r>
            <a:r>
              <a:rPr lang="en-US" baseline="0" dirty="0" smtClean="0"/>
              <a:t> que </a:t>
            </a:r>
            <a:r>
              <a:rPr lang="en-US" baseline="0" dirty="0" err="1" smtClean="0"/>
              <a:t>fornece</a:t>
            </a:r>
            <a:r>
              <a:rPr lang="en-US" baseline="0" dirty="0" smtClean="0"/>
              <a:t> </a:t>
            </a:r>
            <a:r>
              <a:rPr lang="en-US" baseline="0" dirty="0" err="1" smtClean="0"/>
              <a:t>mais</a:t>
            </a:r>
            <a:r>
              <a:rPr lang="en-US" baseline="0" dirty="0" smtClean="0"/>
              <a:t> </a:t>
            </a:r>
            <a:r>
              <a:rPr lang="en-US" baseline="0" dirty="0" err="1" smtClean="0"/>
              <a:t>quantidades</a:t>
            </a:r>
            <a:r>
              <a:rPr lang="en-US" baseline="0" dirty="0" smtClean="0"/>
              <a:t> do que </a:t>
            </a:r>
            <a:r>
              <a:rPr lang="en-US" baseline="0" dirty="0" err="1" smtClean="0"/>
              <a:t>devria</a:t>
            </a:r>
            <a:r>
              <a:rPr lang="en-US" baseline="0" dirty="0" smtClean="0"/>
              <a:t>, se a </a:t>
            </a:r>
            <a:r>
              <a:rPr lang="en-US" baseline="0" dirty="0" err="1" smtClean="0"/>
              <a:t>jsutasse</a:t>
            </a:r>
            <a:r>
              <a:rPr lang="en-US" baseline="0" dirty="0" smtClean="0"/>
              <a:t> as </a:t>
            </a:r>
            <a:r>
              <a:rPr lang="en-US" baseline="0" dirty="0" err="1" smtClean="0"/>
              <a:t>quantidades</a:t>
            </a:r>
            <a:r>
              <a:rPr lang="en-US" baseline="0" dirty="0" smtClean="0"/>
              <a:t> a </a:t>
            </a:r>
            <a:r>
              <a:rPr lang="en-US" baseline="0" dirty="0" err="1" smtClean="0"/>
              <a:t>uma</a:t>
            </a:r>
            <a:r>
              <a:rPr lang="en-US" baseline="0" dirty="0" smtClean="0"/>
              <a:t> </a:t>
            </a:r>
            <a:r>
              <a:rPr lang="en-US" baseline="0" dirty="0" err="1" smtClean="0"/>
              <a:t>curva</a:t>
            </a:r>
            <a:r>
              <a:rPr lang="en-US" baseline="0" dirty="0" smtClean="0"/>
              <a:t> de </a:t>
            </a:r>
            <a:r>
              <a:rPr lang="en-US" baseline="0" dirty="0" err="1" smtClean="0"/>
              <a:t>custos</a:t>
            </a:r>
            <a:r>
              <a:rPr lang="en-US" baseline="0" dirty="0" smtClean="0"/>
              <a:t> </a:t>
            </a:r>
            <a:r>
              <a:rPr lang="en-US" baseline="0" dirty="0" err="1" smtClean="0"/>
              <a:t>incluisse</a:t>
            </a:r>
            <a:r>
              <a:rPr lang="en-US" baseline="0" dirty="0" smtClean="0"/>
              <a:t> a </a:t>
            </a:r>
            <a:r>
              <a:rPr lang="en-US" baseline="0" dirty="0" err="1" smtClean="0"/>
              <a:t>externalidade</a:t>
            </a:r>
            <a:r>
              <a:rPr lang="en-US" baseline="0" dirty="0" smtClean="0"/>
              <a:t>, </a:t>
            </a:r>
            <a:r>
              <a:rPr lang="en-US" baseline="0" dirty="0" err="1" smtClean="0"/>
              <a:t>certamente</a:t>
            </a:r>
            <a:r>
              <a:rPr lang="en-US" baseline="0" dirty="0" smtClean="0"/>
              <a:t> que a </a:t>
            </a:r>
            <a:r>
              <a:rPr lang="en-US" baseline="0" dirty="0" err="1" smtClean="0"/>
              <a:t>fábrica</a:t>
            </a:r>
            <a:r>
              <a:rPr lang="en-US" baseline="0" dirty="0" smtClean="0"/>
              <a:t> </a:t>
            </a:r>
            <a:r>
              <a:rPr lang="en-US" baseline="0" dirty="0" err="1" smtClean="0"/>
              <a:t>reduziria</a:t>
            </a:r>
            <a:r>
              <a:rPr lang="en-US" baseline="0" dirty="0" smtClean="0"/>
              <a:t> a </a:t>
            </a:r>
            <a:r>
              <a:rPr lang="en-US" baseline="0" dirty="0" err="1" smtClean="0"/>
              <a:t>sua</a:t>
            </a:r>
            <a:r>
              <a:rPr lang="en-US" baseline="0" dirty="0" smtClean="0"/>
              <a:t> </a:t>
            </a:r>
            <a:r>
              <a:rPr lang="en-US" baseline="0" dirty="0" err="1" smtClean="0"/>
              <a:t>pordução</a:t>
            </a:r>
            <a:r>
              <a:rPr lang="en-US" baseline="0" dirty="0" smtClean="0"/>
              <a:t>. </a:t>
            </a:r>
            <a:r>
              <a:rPr lang="en-US" baseline="0" dirty="0" err="1" smtClean="0"/>
              <a:t>Dinde</a:t>
            </a:r>
            <a:r>
              <a:rPr lang="en-US" baseline="0" dirty="0" smtClean="0"/>
              <a:t>, o </a:t>
            </a:r>
            <a:r>
              <a:rPr lang="en-US" baseline="0" dirty="0" err="1" smtClean="0"/>
              <a:t>estao</a:t>
            </a:r>
            <a:r>
              <a:rPr lang="en-US" baseline="0" dirty="0" smtClean="0"/>
              <a:t> </a:t>
            </a:r>
            <a:r>
              <a:rPr lang="en-US" baseline="0" dirty="0" err="1" smtClean="0"/>
              <a:t>pode</a:t>
            </a:r>
            <a:r>
              <a:rPr lang="en-US" baseline="0" dirty="0" smtClean="0"/>
              <a:t> </a:t>
            </a:r>
            <a:r>
              <a:rPr lang="en-US" baseline="0" dirty="0" err="1" smtClean="0"/>
              <a:t>interveir</a:t>
            </a:r>
            <a:r>
              <a:rPr lang="en-US" baseline="0" dirty="0" smtClean="0"/>
              <a:t> </a:t>
            </a:r>
            <a:r>
              <a:rPr lang="en-US" baseline="0" dirty="0" err="1" smtClean="0"/>
              <a:t>atarvés</a:t>
            </a:r>
            <a:r>
              <a:rPr lang="en-US" baseline="0" dirty="0" smtClean="0"/>
              <a:t> de </a:t>
            </a:r>
            <a:r>
              <a:rPr lang="en-US" baseline="0" dirty="0" err="1" smtClean="0"/>
              <a:t>impostos</a:t>
            </a:r>
            <a:r>
              <a:rPr lang="en-US" baseline="0" dirty="0" smtClean="0"/>
              <a:t> (</a:t>
            </a:r>
            <a:r>
              <a:rPr lang="en-US" baseline="0" dirty="0" err="1" smtClean="0"/>
              <a:t>aumnat</a:t>
            </a:r>
            <a:r>
              <a:rPr lang="en-US" baseline="0" dirty="0" smtClean="0"/>
              <a:t> </a:t>
            </a:r>
            <a:r>
              <a:rPr lang="en-US" baseline="0" dirty="0" err="1" smtClean="0"/>
              <a:t>os</a:t>
            </a:r>
            <a:r>
              <a:rPr lang="en-US" baseline="0" dirty="0" smtClean="0"/>
              <a:t> </a:t>
            </a:r>
            <a:r>
              <a:rPr lang="en-US" baseline="0" dirty="0" err="1" smtClean="0"/>
              <a:t>custos</a:t>
            </a:r>
            <a:r>
              <a:rPr lang="en-US" baseline="0" dirty="0" smtClean="0"/>
              <a:t> </a:t>
            </a:r>
            <a:r>
              <a:rPr lang="en-US" baseline="0" dirty="0" err="1" smtClean="0"/>
              <a:t>fiscais</a:t>
            </a:r>
            <a:r>
              <a:rPr lang="en-US" baseline="0" dirty="0" smtClean="0"/>
              <a:t> </a:t>
            </a:r>
            <a:r>
              <a:rPr lang="en-US" baseline="0" dirty="0" err="1" smtClean="0"/>
              <a:t>por</a:t>
            </a:r>
            <a:r>
              <a:rPr lang="en-US" baseline="0" dirty="0" smtClean="0"/>
              <a:t> </a:t>
            </a:r>
            <a:r>
              <a:rPr lang="en-US" baseline="0" dirty="0" err="1" smtClean="0"/>
              <a:t>unidade</a:t>
            </a:r>
            <a:r>
              <a:rPr lang="en-US" baseline="0" dirty="0" smtClean="0"/>
              <a:t>) </a:t>
            </a:r>
            <a:r>
              <a:rPr lang="en-US" baseline="0" dirty="0" err="1" smtClean="0"/>
              <a:t>ou</a:t>
            </a:r>
            <a:r>
              <a:rPr lang="en-US" baseline="0" dirty="0" smtClean="0"/>
              <a:t> </a:t>
            </a:r>
            <a:r>
              <a:rPr lang="en-US" baseline="0" dirty="0" err="1" smtClean="0"/>
              <a:t>aravés</a:t>
            </a:r>
            <a:r>
              <a:rPr lang="en-US" baseline="0" dirty="0" smtClean="0"/>
              <a:t> de subsidies </a:t>
            </a:r>
            <a:r>
              <a:rPr lang="en-US" baseline="0" dirty="0" err="1" smtClean="0"/>
              <a:t>pagando</a:t>
            </a:r>
            <a:r>
              <a:rPr lang="en-US" baseline="0" dirty="0" smtClean="0"/>
              <a:t> para a </a:t>
            </a:r>
            <a:r>
              <a:rPr lang="en-US" baseline="0" dirty="0" err="1" smtClean="0"/>
              <a:t>fábrica</a:t>
            </a:r>
            <a:r>
              <a:rPr lang="en-US" baseline="0" dirty="0" smtClean="0"/>
              <a:t> </a:t>
            </a:r>
            <a:r>
              <a:rPr lang="en-US" baseline="0" dirty="0" err="1" smtClean="0"/>
              <a:t>reduzir</a:t>
            </a:r>
            <a:r>
              <a:rPr lang="en-US" baseline="0" dirty="0" smtClean="0"/>
              <a:t> a </a:t>
            </a:r>
            <a:r>
              <a:rPr lang="en-US" baseline="0" dirty="0" err="1" smtClean="0"/>
              <a:t>produção</a:t>
            </a:r>
            <a:endParaRPr lang="en-US" baseline="0" dirty="0" smtClean="0"/>
          </a:p>
          <a:p>
            <a:endParaRPr lang="en-US" baseline="0" dirty="0" smtClean="0"/>
          </a:p>
          <a:p>
            <a:r>
              <a:rPr lang="en-US" dirty="0" smtClean="0"/>
              <a:t>O que </a:t>
            </a:r>
            <a:r>
              <a:rPr lang="en-US" dirty="0" err="1" smtClean="0"/>
              <a:t>coase</a:t>
            </a:r>
            <a:r>
              <a:rPr lang="en-US" dirty="0" smtClean="0"/>
              <a:t> </a:t>
            </a:r>
            <a:r>
              <a:rPr lang="en-US" dirty="0" err="1" smtClean="0"/>
              <a:t>acrescenta</a:t>
            </a:r>
            <a:r>
              <a:rPr lang="en-US" dirty="0" smtClean="0"/>
              <a:t> é </a:t>
            </a:r>
            <a:r>
              <a:rPr lang="en-US" dirty="0" err="1" smtClean="0"/>
              <a:t>precisamnete</a:t>
            </a:r>
            <a:r>
              <a:rPr lang="en-US" dirty="0" smtClean="0"/>
              <a:t> a </a:t>
            </a:r>
            <a:r>
              <a:rPr lang="en-US" dirty="0" err="1" smtClean="0"/>
              <a:t>ideia</a:t>
            </a:r>
            <a:r>
              <a:rPr lang="en-US" baseline="0" dirty="0" smtClean="0"/>
              <a:t> de que </a:t>
            </a:r>
            <a:r>
              <a:rPr lang="en-US" baseline="0" dirty="0" err="1" smtClean="0"/>
              <a:t>esta</a:t>
            </a:r>
            <a:r>
              <a:rPr lang="en-US" baseline="0" dirty="0" smtClean="0"/>
              <a:t> </a:t>
            </a:r>
            <a:r>
              <a:rPr lang="en-US" baseline="0" dirty="0" err="1" smtClean="0"/>
              <a:t>externaçlidade</a:t>
            </a:r>
            <a:r>
              <a:rPr lang="en-US" baseline="0" dirty="0" smtClean="0"/>
              <a:t> </a:t>
            </a:r>
            <a:r>
              <a:rPr lang="en-US" baseline="0" dirty="0" err="1" smtClean="0"/>
              <a:t>não</a:t>
            </a:r>
            <a:r>
              <a:rPr lang="en-US" baseline="0" dirty="0" smtClean="0"/>
              <a:t> é </a:t>
            </a:r>
            <a:r>
              <a:rPr lang="en-US" baseline="0" dirty="0" err="1" smtClean="0"/>
              <a:t>uma</a:t>
            </a:r>
            <a:r>
              <a:rPr lang="en-US" baseline="0" dirty="0" smtClean="0"/>
              <a:t> </a:t>
            </a:r>
            <a:r>
              <a:rPr lang="en-US" baseline="0" dirty="0" err="1" smtClean="0"/>
              <a:t>propriedade</a:t>
            </a:r>
            <a:r>
              <a:rPr lang="en-US" baseline="0" dirty="0" smtClean="0"/>
              <a:t> </a:t>
            </a:r>
            <a:r>
              <a:rPr lang="en-US" baseline="0" dirty="0" err="1" smtClean="0"/>
              <a:t>absoluta</a:t>
            </a:r>
            <a:r>
              <a:rPr lang="en-US" baseline="0" dirty="0" smtClean="0"/>
              <a:t> de </a:t>
            </a:r>
            <a:r>
              <a:rPr lang="en-US" baseline="0" dirty="0" err="1" smtClean="0"/>
              <a:t>uma</a:t>
            </a:r>
            <a:r>
              <a:rPr lang="en-US" baseline="0" dirty="0" smtClean="0"/>
              <a:t> </a:t>
            </a:r>
            <a:r>
              <a:rPr lang="en-US" baseline="0" dirty="0" err="1" smtClean="0"/>
              <a:t>ctividade</a:t>
            </a:r>
            <a:r>
              <a:rPr lang="en-US" baseline="0" dirty="0" smtClean="0"/>
              <a:t> </a:t>
            </a:r>
            <a:r>
              <a:rPr lang="en-US" baseline="0" dirty="0" err="1" smtClean="0"/>
              <a:t>económica</a:t>
            </a:r>
            <a:r>
              <a:rPr lang="en-US" baseline="0" dirty="0" smtClean="0"/>
              <a:t>. É </a:t>
            </a:r>
            <a:r>
              <a:rPr lang="en-US" baseline="0" dirty="0" err="1" smtClean="0"/>
              <a:t>relacional</a:t>
            </a:r>
            <a:r>
              <a:rPr lang="en-US" baseline="0" dirty="0" smtClean="0"/>
              <a:t>, </a:t>
            </a:r>
            <a:r>
              <a:rPr lang="en-US" baseline="0" dirty="0" err="1" smtClean="0"/>
              <a:t>pelo</a:t>
            </a:r>
            <a:r>
              <a:rPr lang="en-US" baseline="0" dirty="0" smtClean="0"/>
              <a:t> que se o Mercado </a:t>
            </a:r>
            <a:r>
              <a:rPr lang="en-US" baseline="0" dirty="0" err="1" smtClean="0"/>
              <a:t>funciona</a:t>
            </a:r>
            <a:r>
              <a:rPr lang="en-US" baseline="0" dirty="0" smtClean="0"/>
              <a:t> é </a:t>
            </a:r>
            <a:r>
              <a:rPr lang="en-US" baseline="0" dirty="0" err="1" smtClean="0"/>
              <a:t>possivel</a:t>
            </a:r>
            <a:r>
              <a:rPr lang="en-US" baseline="0" dirty="0" smtClean="0"/>
              <a:t> que a </a:t>
            </a:r>
            <a:r>
              <a:rPr lang="en-US" baseline="0" dirty="0" err="1" smtClean="0"/>
              <a:t>externalidade</a:t>
            </a:r>
            <a:r>
              <a:rPr lang="en-US" baseline="0" dirty="0" smtClean="0"/>
              <a:t> </a:t>
            </a:r>
            <a:r>
              <a:rPr lang="en-US" baseline="0" dirty="0" err="1" smtClean="0"/>
              <a:t>seja</a:t>
            </a:r>
            <a:r>
              <a:rPr lang="en-US" baseline="0" dirty="0" smtClean="0"/>
              <a:t> </a:t>
            </a:r>
            <a:r>
              <a:rPr lang="en-US" baseline="0" dirty="0" err="1" smtClean="0"/>
              <a:t>transaccionada</a:t>
            </a:r>
            <a:r>
              <a:rPr lang="en-US" baseline="0" dirty="0" smtClean="0"/>
              <a:t> entre as </a:t>
            </a:r>
            <a:r>
              <a:rPr lang="en-US" baseline="0" dirty="0" err="1" smtClean="0"/>
              <a:t>partes</a:t>
            </a:r>
            <a:r>
              <a:rPr lang="en-US" baseline="0" dirty="0" smtClean="0"/>
              <a:t> </a:t>
            </a:r>
            <a:r>
              <a:rPr lang="en-US" baseline="0" dirty="0" err="1" smtClean="0"/>
              <a:t>sem</a:t>
            </a:r>
            <a:r>
              <a:rPr lang="en-US" baseline="0" dirty="0" smtClean="0"/>
              <a:t> </a:t>
            </a:r>
            <a:r>
              <a:rPr lang="en-US" baseline="0" dirty="0" err="1" smtClean="0"/>
              <a:t>intervenção</a:t>
            </a:r>
            <a:r>
              <a:rPr lang="en-US" baseline="0" dirty="0" smtClean="0"/>
              <a:t> do </a:t>
            </a:r>
            <a:r>
              <a:rPr lang="en-US" baseline="0" dirty="0" err="1" smtClean="0"/>
              <a:t>estado</a:t>
            </a:r>
            <a:r>
              <a:rPr lang="en-US" baseline="0" dirty="0" smtClean="0"/>
              <a:t>.</a:t>
            </a:r>
          </a:p>
          <a:p>
            <a:pPr marL="228600" indent="-228600">
              <a:buAutoNum type="alphaLcParenR"/>
            </a:pPr>
            <a:r>
              <a:rPr lang="en-US" baseline="0" dirty="0" smtClean="0"/>
              <a:t>se </a:t>
            </a:r>
            <a:r>
              <a:rPr lang="en-US" baseline="0" dirty="0" err="1" smtClean="0"/>
              <a:t>os</a:t>
            </a:r>
            <a:r>
              <a:rPr lang="en-US" baseline="0" dirty="0" smtClean="0"/>
              <a:t> </a:t>
            </a:r>
            <a:r>
              <a:rPr lang="en-US" baseline="0" dirty="0" err="1" smtClean="0"/>
              <a:t>custos</a:t>
            </a:r>
            <a:r>
              <a:rPr lang="en-US" baseline="0" dirty="0" smtClean="0"/>
              <a:t> para  </a:t>
            </a:r>
            <a:r>
              <a:rPr lang="en-US" baseline="0" dirty="0" err="1" smtClean="0"/>
              <a:t>aavandaria</a:t>
            </a:r>
            <a:r>
              <a:rPr lang="en-US" baseline="0" dirty="0" smtClean="0"/>
              <a:t> </a:t>
            </a:r>
            <a:r>
              <a:rPr lang="en-US" baseline="0" dirty="0" err="1" smtClean="0"/>
              <a:t>foram</a:t>
            </a:r>
            <a:r>
              <a:rPr lang="en-US" baseline="0" dirty="0" smtClean="0"/>
              <a:t> superiors </a:t>
            </a:r>
            <a:r>
              <a:rPr lang="en-US" baseline="0" dirty="0" err="1" smtClean="0"/>
              <a:t>aos</a:t>
            </a:r>
            <a:r>
              <a:rPr lang="en-US" baseline="0" dirty="0" smtClean="0"/>
              <a:t> </a:t>
            </a:r>
            <a:r>
              <a:rPr lang="en-US" baseline="0" dirty="0" err="1" smtClean="0"/>
              <a:t>beneficios</a:t>
            </a:r>
            <a:r>
              <a:rPr lang="en-US" baseline="0" dirty="0" smtClean="0"/>
              <a:t> </a:t>
            </a:r>
            <a:r>
              <a:rPr lang="en-US" baseline="0" dirty="0" err="1" smtClean="0"/>
              <a:t>marginais</a:t>
            </a:r>
            <a:r>
              <a:rPr lang="en-US" baseline="0" dirty="0" smtClean="0"/>
              <a:t> da </a:t>
            </a:r>
            <a:r>
              <a:rPr lang="en-US" baseline="0" dirty="0" err="1" smtClean="0"/>
              <a:t>fábrica</a:t>
            </a:r>
            <a:r>
              <a:rPr lang="en-US" baseline="0" dirty="0" smtClean="0"/>
              <a:t> </a:t>
            </a:r>
            <a:r>
              <a:rPr lang="en-US" baseline="0" dirty="0" err="1" smtClean="0"/>
              <a:t>haja</a:t>
            </a:r>
            <a:r>
              <a:rPr lang="en-US" baseline="0" dirty="0" smtClean="0"/>
              <a:t> um </a:t>
            </a:r>
            <a:r>
              <a:rPr lang="en-US" baseline="0" dirty="0" err="1" smtClean="0"/>
              <a:t>preço</a:t>
            </a:r>
            <a:r>
              <a:rPr lang="en-US" baseline="0" dirty="0" smtClean="0"/>
              <a:t> que </a:t>
            </a:r>
            <a:r>
              <a:rPr lang="en-US" baseline="0" dirty="0" err="1" smtClean="0"/>
              <a:t>albvandaria</a:t>
            </a:r>
            <a:r>
              <a:rPr lang="en-US" baseline="0" dirty="0" smtClean="0"/>
              <a:t> </a:t>
            </a:r>
            <a:r>
              <a:rPr lang="en-US" baseline="0" dirty="0" err="1" smtClean="0"/>
              <a:t>paga</a:t>
            </a:r>
            <a:r>
              <a:rPr lang="en-US" baseline="0" dirty="0" smtClean="0"/>
              <a:t> à </a:t>
            </a:r>
            <a:r>
              <a:rPr lang="en-US" baseline="0" dirty="0" err="1" smtClean="0"/>
              <a:t>fábirca</a:t>
            </a:r>
            <a:r>
              <a:rPr lang="en-US" baseline="0" dirty="0" smtClean="0"/>
              <a:t> par </a:t>
            </a:r>
            <a:r>
              <a:rPr lang="en-US" baseline="0" dirty="0" err="1" smtClean="0"/>
              <a:t>deixar</a:t>
            </a:r>
            <a:r>
              <a:rPr lang="en-US" baseline="0" dirty="0" smtClean="0"/>
              <a:t> de </a:t>
            </a:r>
            <a:r>
              <a:rPr lang="en-US" baseline="0" dirty="0" err="1" smtClean="0"/>
              <a:t>produzir</a:t>
            </a:r>
            <a:r>
              <a:rPr lang="en-US" baseline="0" dirty="0" smtClean="0"/>
              <a:t> </a:t>
            </a:r>
            <a:r>
              <a:rPr lang="en-US" baseline="0" dirty="0" err="1" smtClean="0"/>
              <a:t>até</a:t>
            </a:r>
            <a:r>
              <a:rPr lang="en-US" baseline="0" dirty="0" smtClean="0"/>
              <a:t> </a:t>
            </a:r>
            <a:r>
              <a:rPr lang="en-US" baseline="0" dirty="0" err="1" smtClean="0"/>
              <a:t>determianda</a:t>
            </a:r>
            <a:r>
              <a:rPr lang="en-US" baseline="0" dirty="0" smtClean="0"/>
              <a:t> </a:t>
            </a:r>
            <a:r>
              <a:rPr lang="en-US" baseline="0" dirty="0" err="1" smtClean="0"/>
              <a:t>quantidade</a:t>
            </a:r>
            <a:r>
              <a:rPr lang="en-US" baseline="0" dirty="0" smtClean="0"/>
              <a:t>. </a:t>
            </a:r>
          </a:p>
          <a:p>
            <a:pPr marL="228600" indent="-228600">
              <a:buAutoNum type="alphaLcParenR"/>
            </a:pPr>
            <a:r>
              <a:rPr lang="en-US" baseline="0" dirty="0" smtClean="0"/>
              <a:t>Mas o </a:t>
            </a:r>
            <a:r>
              <a:rPr lang="en-US" baseline="0" dirty="0" err="1" smtClean="0"/>
              <a:t>teroema</a:t>
            </a:r>
            <a:r>
              <a:rPr lang="en-US" baseline="0" dirty="0" smtClean="0"/>
              <a:t> </a:t>
            </a:r>
            <a:r>
              <a:rPr lang="en-US" baseline="0" dirty="0" err="1" smtClean="0"/>
              <a:t>levanta</a:t>
            </a:r>
            <a:r>
              <a:rPr lang="en-US" baseline="0" dirty="0" smtClean="0"/>
              <a:t> </a:t>
            </a:r>
            <a:r>
              <a:rPr lang="en-US" baseline="0" dirty="0" err="1" smtClean="0"/>
              <a:t>discussoes</a:t>
            </a:r>
            <a:endParaRPr lang="en-US" baseline="0" dirty="0" smtClean="0"/>
          </a:p>
          <a:p>
            <a:pPr marL="228600" indent="-228600">
              <a:buAutoNum type="alphaLcParenR"/>
            </a:pPr>
            <a:endParaRPr lang="pt-PT" dirty="0" smtClean="0"/>
          </a:p>
          <a:p>
            <a:endParaRPr lang="pt-PT" dirty="0" smtClean="0"/>
          </a:p>
          <a:p>
            <a:r>
              <a:rPr lang="pt-PT" dirty="0" smtClean="0"/>
              <a:t>O conceito tem uma</a:t>
            </a:r>
            <a:r>
              <a:rPr lang="pt-PT" baseline="0" dirty="0" smtClean="0"/>
              <a:t> análise fundadora. Mas </a:t>
            </a:r>
            <a:r>
              <a:rPr lang="pt-PT" baseline="0" dirty="0" err="1" smtClean="0"/>
              <a:t>ccomo</a:t>
            </a:r>
            <a:r>
              <a:rPr lang="pt-PT" baseline="0" dirty="0" smtClean="0"/>
              <a:t> muitas vezes acontece na </a:t>
            </a:r>
            <a:r>
              <a:rPr lang="pt-PT" baseline="0" dirty="0" err="1" smtClean="0"/>
              <a:t>hist´roia</a:t>
            </a:r>
            <a:r>
              <a:rPr lang="pt-PT" baseline="0" dirty="0" smtClean="0"/>
              <a:t> das grandes ideias, a sua génese decorre de uma intenção distinta da que deu origem. </a:t>
            </a:r>
            <a:r>
              <a:rPr lang="pt-PT" baseline="0" dirty="0" err="1" smtClean="0"/>
              <a:t>Coase</a:t>
            </a:r>
            <a:r>
              <a:rPr lang="pt-PT" baseline="0" dirty="0" smtClean="0"/>
              <a:t> é relevante mas porque indirectamente demonstrou que o estado não </a:t>
            </a:r>
            <a:r>
              <a:rPr lang="pt-PT" baseline="0" dirty="0" err="1" smtClean="0"/>
              <a:t>intervem</a:t>
            </a:r>
            <a:r>
              <a:rPr lang="pt-PT" baseline="0" dirty="0" smtClean="0"/>
              <a:t> por causa de uma </a:t>
            </a:r>
            <a:r>
              <a:rPr lang="pt-PT" baseline="0" dirty="0" err="1" smtClean="0"/>
              <a:t>amatriz</a:t>
            </a:r>
            <a:r>
              <a:rPr lang="pt-PT" baseline="0" dirty="0" smtClean="0"/>
              <a:t> de direitos de propriedade, mas sim pelos custos de transacção desses direitos. </a:t>
            </a:r>
            <a:endParaRPr lang="pt-PT" dirty="0"/>
          </a:p>
        </p:txBody>
      </p:sp>
      <p:sp>
        <p:nvSpPr>
          <p:cNvPr id="4" name="Slide Number Placeholder 3"/>
          <p:cNvSpPr>
            <a:spLocks noGrp="1"/>
          </p:cNvSpPr>
          <p:nvPr>
            <p:ph type="sldNum" sz="quarter" idx="10"/>
          </p:nvPr>
        </p:nvSpPr>
        <p:spPr/>
        <p:txBody>
          <a:bodyPr/>
          <a:lstStyle/>
          <a:p>
            <a:fld id="{4190EC43-CB8D-4E29-AA04-B9EF011B4CB5}" type="slidenum">
              <a:rPr lang="pt-PT" smtClean="0"/>
              <a:t>13</a:t>
            </a:fld>
            <a:endParaRPr lang="pt-PT"/>
          </a:p>
        </p:txBody>
      </p:sp>
    </p:spTree>
    <p:extLst>
      <p:ext uri="{BB962C8B-B14F-4D97-AF65-F5344CB8AC3E}">
        <p14:creationId xmlns:p14="http://schemas.microsoft.com/office/powerpoint/2010/main" val="31281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fld id="{3E8E503C-A6FE-412F-9520-098FA87D219B}" type="slidenum">
              <a:rPr lang="pt-PT" smtClean="0"/>
              <a:t>14</a:t>
            </a:fld>
            <a:endParaRPr lang="pt-PT"/>
          </a:p>
        </p:txBody>
      </p:sp>
    </p:spTree>
    <p:extLst>
      <p:ext uri="{BB962C8B-B14F-4D97-AF65-F5344CB8AC3E}">
        <p14:creationId xmlns:p14="http://schemas.microsoft.com/office/powerpoint/2010/main" val="2953529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 que </a:t>
            </a:r>
            <a:r>
              <a:rPr lang="en-US" baseline="0" dirty="0" err="1" smtClean="0"/>
              <a:t>diz</a:t>
            </a:r>
            <a:r>
              <a:rPr lang="en-US" baseline="0" dirty="0" smtClean="0"/>
              <a:t> o </a:t>
            </a:r>
            <a:r>
              <a:rPr lang="en-US" baseline="0" dirty="0" err="1" smtClean="0"/>
              <a:t>teroema</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Considerar</a:t>
            </a:r>
            <a:r>
              <a:rPr lang="en-US" baseline="0" dirty="0" smtClean="0"/>
              <a:t> a </a:t>
            </a:r>
            <a:r>
              <a:rPr lang="en-US" baseline="0" dirty="0" err="1" smtClean="0"/>
              <a:t>alocaçãod</a:t>
            </a:r>
            <a:r>
              <a:rPr lang="en-US" baseline="0" dirty="0" smtClean="0"/>
              <a:t> e </a:t>
            </a:r>
            <a:r>
              <a:rPr lang="en-US" baseline="0" dirty="0" err="1" smtClean="0"/>
              <a:t>direitos</a:t>
            </a:r>
            <a:r>
              <a:rPr lang="en-US" baseline="0" dirty="0" smtClean="0"/>
              <a:t> de </a:t>
            </a:r>
            <a:r>
              <a:rPr lang="en-US" baseline="0" dirty="0" err="1" smtClean="0"/>
              <a:t>porpriedade</a:t>
            </a:r>
            <a:r>
              <a:rPr lang="en-US" baseline="0" dirty="0" smtClean="0"/>
              <a:t> </a:t>
            </a:r>
            <a:r>
              <a:rPr lang="en-US" baseline="0" dirty="0" err="1" smtClean="0"/>
              <a:t>como</a:t>
            </a:r>
            <a:r>
              <a:rPr lang="en-US" baseline="0" dirty="0" smtClean="0"/>
              <a:t> </a:t>
            </a:r>
            <a:r>
              <a:rPr lang="en-US" baseline="0" dirty="0" err="1" smtClean="0"/>
              <a:t>sendo</a:t>
            </a:r>
            <a:r>
              <a:rPr lang="en-US" baseline="0" dirty="0" smtClean="0"/>
              <a:t> per </a:t>
            </a:r>
            <a:r>
              <a:rPr lang="en-US" baseline="0" dirty="0" err="1" smtClean="0"/>
              <a:t>si</a:t>
            </a:r>
            <a:r>
              <a:rPr lang="en-US" baseline="0" dirty="0" smtClean="0"/>
              <a:t> </a:t>
            </a:r>
            <a:r>
              <a:rPr lang="en-US" baseline="0" dirty="0" err="1" smtClean="0"/>
              <a:t>neutra</a:t>
            </a:r>
            <a:r>
              <a:rPr lang="en-US" baseline="0" dirty="0" smtClean="0"/>
              <a:t> para </a:t>
            </a:r>
            <a:r>
              <a:rPr lang="en-US" baseline="0" dirty="0" err="1" smtClean="0"/>
              <a:t>resulatdos</a:t>
            </a:r>
            <a:r>
              <a:rPr lang="en-US" baseline="0" dirty="0" smtClean="0"/>
              <a:t> </a:t>
            </a:r>
            <a:r>
              <a:rPr lang="en-US" baseline="0" dirty="0" err="1" smtClean="0"/>
              <a:t>económcios</a:t>
            </a:r>
            <a:r>
              <a:rPr lang="en-US" baseline="0" dirty="0" smtClean="0"/>
              <a:t> </a:t>
            </a:r>
            <a:r>
              <a:rPr lang="en-US" baseline="0" dirty="0" err="1" smtClean="0"/>
              <a:t>na</a:t>
            </a:r>
            <a:r>
              <a:rPr lang="en-US" baseline="0" dirty="0" smtClean="0"/>
              <a:t> </a:t>
            </a:r>
            <a:r>
              <a:rPr lang="en-US" baseline="0" dirty="0" err="1" smtClean="0"/>
              <a:t>assumpção</a:t>
            </a:r>
            <a:r>
              <a:rPr lang="en-US" baseline="0" dirty="0" smtClean="0"/>
              <a:t> de que as </a:t>
            </a:r>
            <a:r>
              <a:rPr lang="en-US" baseline="0" dirty="0" err="1" smtClean="0"/>
              <a:t>partes</a:t>
            </a:r>
            <a:r>
              <a:rPr lang="en-US" baseline="0" dirty="0" smtClean="0"/>
              <a:t> </a:t>
            </a:r>
            <a:r>
              <a:rPr lang="en-US" baseline="0" dirty="0" err="1" smtClean="0"/>
              <a:t>negociaram</a:t>
            </a:r>
            <a:r>
              <a:rPr lang="en-US" baseline="0" dirty="0" smtClean="0"/>
              <a:t> </a:t>
            </a:r>
            <a:r>
              <a:rPr lang="en-US" baseline="0" dirty="0" err="1" smtClean="0"/>
              <a:t>ao</a:t>
            </a:r>
            <a:r>
              <a:rPr lang="en-US" baseline="0" dirty="0" smtClean="0"/>
              <a:t> </a:t>
            </a:r>
            <a:r>
              <a:rPr lang="en-US" baseline="0" dirty="0" err="1" smtClean="0"/>
              <a:t>ponto</a:t>
            </a:r>
            <a:r>
              <a:rPr lang="en-US" baseline="0" dirty="0" smtClean="0"/>
              <a:t> de </a:t>
            </a:r>
            <a:r>
              <a:rPr lang="en-US" baseline="0" dirty="0" err="1" smtClean="0"/>
              <a:t>alocar</a:t>
            </a:r>
            <a:r>
              <a:rPr lang="en-US" baseline="0" dirty="0" smtClean="0"/>
              <a:t> </a:t>
            </a:r>
            <a:r>
              <a:rPr lang="en-US" baseline="0" dirty="0" err="1" smtClean="0"/>
              <a:t>os</a:t>
            </a:r>
            <a:r>
              <a:rPr lang="en-US" baseline="0" dirty="0" smtClean="0"/>
              <a:t> </a:t>
            </a:r>
            <a:r>
              <a:rPr lang="en-US" baseline="0" dirty="0" err="1" smtClean="0"/>
              <a:t>dieiteos</a:t>
            </a:r>
            <a:r>
              <a:rPr lang="en-US" baseline="0" dirty="0" smtClean="0"/>
              <a:t> a </a:t>
            </a:r>
            <a:r>
              <a:rPr lang="en-US" baseline="0" dirty="0" err="1" smtClean="0"/>
              <a:t>quem</a:t>
            </a:r>
            <a:r>
              <a:rPr lang="en-US" baseline="0" dirty="0" smtClean="0"/>
              <a:t> o </a:t>
            </a:r>
            <a:r>
              <a:rPr lang="en-US" baseline="0" dirty="0" err="1" smtClean="0"/>
              <a:t>mais</a:t>
            </a:r>
            <a:r>
              <a:rPr lang="en-US" baseline="0" dirty="0" smtClean="0"/>
              <a:t> valorize, </a:t>
            </a:r>
            <a:r>
              <a:rPr lang="en-US" baseline="0" dirty="0" err="1" smtClean="0"/>
              <a:t>ou</a:t>
            </a:r>
            <a:r>
              <a:rPr lang="en-US" baseline="0" dirty="0" smtClean="0"/>
              <a:t> </a:t>
            </a:r>
            <a:r>
              <a:rPr lang="en-US" baseline="0" dirty="0" err="1" smtClean="0"/>
              <a:t>ao</a:t>
            </a:r>
            <a:r>
              <a:rPr lang="en-US" baseline="0" dirty="0" smtClean="0"/>
              <a:t> </a:t>
            </a:r>
            <a:r>
              <a:rPr lang="en-US" baseline="0" dirty="0" err="1" smtClean="0"/>
              <a:t>pondo</a:t>
            </a:r>
            <a:r>
              <a:rPr lang="en-US" baseline="0" dirty="0" smtClean="0"/>
              <a:t> </a:t>
            </a:r>
            <a:r>
              <a:rPr lang="en-US" baseline="0" dirty="0" err="1" smtClean="0"/>
              <a:t>tde</a:t>
            </a:r>
            <a:r>
              <a:rPr lang="en-US" baseline="0" dirty="0" smtClean="0"/>
              <a:t> </a:t>
            </a:r>
            <a:r>
              <a:rPr lang="en-US" baseline="0" dirty="0" err="1" smtClean="0"/>
              <a:t>ele</a:t>
            </a:r>
            <a:r>
              <a:rPr lang="en-US" baseline="0" dirty="0" smtClean="0"/>
              <a:t> </a:t>
            </a:r>
            <a:r>
              <a:rPr lang="en-US" baseline="0" dirty="0" err="1" smtClean="0"/>
              <a:t>ser</a:t>
            </a:r>
            <a:r>
              <a:rPr lang="en-US" baseline="0" dirty="0" smtClean="0"/>
              <a:t> </a:t>
            </a:r>
            <a:r>
              <a:rPr lang="en-US" baseline="0" dirty="0" err="1" smtClean="0"/>
              <a:t>valorizado</a:t>
            </a:r>
            <a:r>
              <a:rPr lang="en-US" baseline="0" dirty="0" smtClean="0"/>
              <a:t> a um </a:t>
            </a:r>
            <a:r>
              <a:rPr lang="en-US" baseline="0" dirty="0" err="1" smtClean="0"/>
              <a:t>rpeço</a:t>
            </a:r>
            <a:r>
              <a:rPr lang="en-US" baseline="0" dirty="0" smtClean="0"/>
              <a:t> </a:t>
            </a:r>
            <a:r>
              <a:rPr lang="en-US" baseline="0" dirty="0" err="1" smtClean="0"/>
              <a:t>proximo</a:t>
            </a:r>
            <a:r>
              <a:rPr lang="en-US" baseline="0" dirty="0" smtClean="0"/>
              <a:t> dos </a:t>
            </a:r>
            <a:r>
              <a:rPr lang="en-US" baseline="0" dirty="0" err="1" smtClean="0"/>
              <a:t>beneficios</a:t>
            </a:r>
            <a:r>
              <a:rPr lang="en-US" baseline="0" dirty="0" smtClean="0"/>
              <a:t> </a:t>
            </a:r>
            <a:r>
              <a:rPr lang="en-US" baseline="0" dirty="0" err="1" smtClean="0"/>
              <a:t>sociais</a:t>
            </a:r>
            <a:r>
              <a:rPr lang="en-US" baseline="0" dirty="0" smtClean="0"/>
              <a:t> da </a:t>
            </a:r>
            <a:r>
              <a:rPr lang="en-US" baseline="0" dirty="0" err="1" smtClean="0"/>
              <a:t>actividade</a:t>
            </a:r>
            <a:r>
              <a:rPr lang="en-US" baseline="0" dirty="0" smtClean="0"/>
              <a:t> que </a:t>
            </a:r>
            <a:r>
              <a:rPr lang="en-US" baseline="0" dirty="0" err="1" smtClean="0"/>
              <a:t>gera</a:t>
            </a:r>
            <a:r>
              <a:rPr lang="en-US" baseline="0" dirty="0" smtClean="0"/>
              <a:t> a </a:t>
            </a:r>
            <a:r>
              <a:rPr lang="en-US" baseline="0" dirty="0" err="1" smtClean="0"/>
              <a:t>externalidade</a:t>
            </a:r>
            <a:r>
              <a:rPr lang="en-US" baseline="0" dirty="0" smtClean="0"/>
              <a:t>.</a:t>
            </a:r>
          </a:p>
          <a:p>
            <a:pPr marL="0" indent="0">
              <a:buNone/>
            </a:pPr>
            <a:endParaRPr lang="en-US" dirty="0" smtClean="0"/>
          </a:p>
          <a:p>
            <a:pPr marL="0" indent="0">
              <a:buNone/>
            </a:pPr>
            <a:r>
              <a:rPr lang="en-US" dirty="0" err="1" smtClean="0"/>
              <a:t>ara</a:t>
            </a:r>
            <a:r>
              <a:rPr lang="en-US" baseline="0" dirty="0" smtClean="0"/>
              <a:t> </a:t>
            </a:r>
            <a:r>
              <a:rPr lang="en-US" baseline="0" dirty="0" err="1" smtClean="0"/>
              <a:t>ser</a:t>
            </a:r>
            <a:r>
              <a:rPr lang="en-US" baseline="0" dirty="0" smtClean="0"/>
              <a:t> </a:t>
            </a:r>
            <a:r>
              <a:rPr lang="en-US" baseline="0" dirty="0" err="1" smtClean="0"/>
              <a:t>validado</a:t>
            </a:r>
            <a:r>
              <a:rPr lang="en-US" baseline="0" dirty="0" smtClean="0"/>
              <a:t> </a:t>
            </a:r>
            <a:r>
              <a:rPr lang="en-US" baseline="0" dirty="0" err="1" smtClean="0"/>
              <a:t>precisaria</a:t>
            </a:r>
            <a:r>
              <a:rPr lang="en-US" baseline="0" dirty="0" smtClean="0"/>
              <a:t> de </a:t>
            </a:r>
            <a:r>
              <a:rPr lang="en-US" baseline="0" dirty="0" err="1" smtClean="0"/>
              <a:t>condições</a:t>
            </a:r>
            <a:r>
              <a:rPr lang="en-US" baseline="0" dirty="0" smtClean="0"/>
              <a:t> : </a:t>
            </a:r>
          </a:p>
          <a:p>
            <a:pPr marL="0" indent="0">
              <a:buNone/>
            </a:pPr>
            <a:r>
              <a:rPr lang="en-US" baseline="0" dirty="0" smtClean="0"/>
              <a:t>a)ignorer </a:t>
            </a:r>
            <a:r>
              <a:rPr lang="en-US" baseline="0" dirty="0" err="1" smtClean="0"/>
              <a:t>os</a:t>
            </a:r>
            <a:r>
              <a:rPr lang="en-US" baseline="0" dirty="0" smtClean="0"/>
              <a:t> </a:t>
            </a:r>
            <a:r>
              <a:rPr lang="en-US" baseline="0" dirty="0" err="1" smtClean="0"/>
              <a:t>feitos</a:t>
            </a:r>
            <a:r>
              <a:rPr lang="en-US" baseline="0" dirty="0" smtClean="0"/>
              <a:t> ex post </a:t>
            </a:r>
            <a:r>
              <a:rPr lang="en-US" baseline="0" dirty="0" err="1" smtClean="0"/>
              <a:t>distributivos</a:t>
            </a:r>
            <a:r>
              <a:rPr lang="en-US" baseline="0" dirty="0" smtClean="0"/>
              <a:t> </a:t>
            </a:r>
            <a:r>
              <a:rPr lang="en-US" baseline="0" dirty="0" err="1" smtClean="0"/>
              <a:t>dor</a:t>
            </a:r>
            <a:r>
              <a:rPr lang="en-US" baseline="0" dirty="0" smtClean="0"/>
              <a:t> </a:t>
            </a:r>
            <a:r>
              <a:rPr lang="en-US" baseline="0" dirty="0" err="1" smtClean="0"/>
              <a:t>endiemnto</a:t>
            </a:r>
            <a:endParaRPr lang="en-US" baseline="0" dirty="0" smtClean="0"/>
          </a:p>
          <a:p>
            <a:pPr marL="0" indent="0">
              <a:buNone/>
            </a:pPr>
            <a:r>
              <a:rPr lang="en-US" baseline="0" dirty="0" smtClean="0"/>
              <a:t>b) </a:t>
            </a:r>
            <a:r>
              <a:rPr lang="en-US" baseline="0" dirty="0" err="1" smtClean="0"/>
              <a:t>Predeterminar</a:t>
            </a:r>
            <a:r>
              <a:rPr lang="en-US" baseline="0" dirty="0" smtClean="0"/>
              <a:t> </a:t>
            </a:r>
            <a:r>
              <a:rPr lang="en-US" baseline="0" dirty="0" err="1" smtClean="0"/>
              <a:t>uma</a:t>
            </a:r>
            <a:r>
              <a:rPr lang="en-US" baseline="0" dirty="0" smtClean="0"/>
              <a:t> </a:t>
            </a:r>
            <a:r>
              <a:rPr lang="en-US" baseline="0" dirty="0" err="1" smtClean="0"/>
              <a:t>regra</a:t>
            </a:r>
            <a:r>
              <a:rPr lang="en-US" baseline="0" dirty="0" smtClean="0"/>
              <a:t> de </a:t>
            </a:r>
            <a:r>
              <a:rPr lang="en-US" baseline="0" dirty="0" err="1" smtClean="0"/>
              <a:t>alocaçãod</a:t>
            </a:r>
            <a:r>
              <a:rPr lang="en-US" baseline="0" dirty="0" smtClean="0"/>
              <a:t> </a:t>
            </a:r>
            <a:r>
              <a:rPr lang="en-US" baseline="0" dirty="0" err="1" smtClean="0"/>
              <a:t>erepsosnabildiades</a:t>
            </a:r>
            <a:r>
              <a:rPr lang="en-US" baseline="0" dirty="0" smtClean="0"/>
              <a:t> que </a:t>
            </a:r>
            <a:r>
              <a:rPr lang="en-US" baseline="0" dirty="0" err="1" smtClean="0"/>
              <a:t>transfere</a:t>
            </a:r>
            <a:r>
              <a:rPr lang="en-US" baseline="0" dirty="0" smtClean="0"/>
              <a:t> para a parte </a:t>
            </a:r>
            <a:r>
              <a:rPr lang="en-US" baseline="0" dirty="0" err="1" smtClean="0"/>
              <a:t>lesada</a:t>
            </a:r>
            <a:r>
              <a:rPr lang="en-US" baseline="0" dirty="0" smtClean="0"/>
              <a:t> o </a:t>
            </a:r>
            <a:r>
              <a:rPr lang="en-US" baseline="0" dirty="0" err="1" smtClean="0"/>
              <a:t>honus</a:t>
            </a:r>
            <a:r>
              <a:rPr lang="en-US" baseline="0" dirty="0" smtClean="0"/>
              <a:t> da </a:t>
            </a:r>
            <a:r>
              <a:rPr lang="en-US" baseline="0" dirty="0" err="1" smtClean="0"/>
              <a:t>solução</a:t>
            </a:r>
            <a:r>
              <a:rPr lang="en-US" baseline="0" dirty="0" smtClean="0"/>
              <a:t>. </a:t>
            </a:r>
            <a:r>
              <a:rPr lang="en-US" baseline="0" dirty="0" err="1" smtClean="0"/>
              <a:t>Quem</a:t>
            </a:r>
            <a:r>
              <a:rPr lang="en-US" baseline="0" dirty="0" smtClean="0"/>
              <a:t> tem o </a:t>
            </a:r>
            <a:r>
              <a:rPr lang="en-US" baseline="0" dirty="0" err="1" smtClean="0"/>
              <a:t>direito</a:t>
            </a:r>
            <a:r>
              <a:rPr lang="en-US" baseline="0" dirty="0" smtClean="0"/>
              <a:t> </a:t>
            </a:r>
            <a:r>
              <a:rPr lang="en-US" baseline="0" dirty="0" err="1" smtClean="0"/>
              <a:t>não</a:t>
            </a:r>
            <a:r>
              <a:rPr lang="en-US" baseline="0" dirty="0" smtClean="0"/>
              <a:t> tem a </a:t>
            </a:r>
            <a:r>
              <a:rPr lang="en-US" baseline="0" dirty="0" err="1" smtClean="0"/>
              <a:t>responsabildiade</a:t>
            </a:r>
            <a:r>
              <a:rPr lang="en-US" baseline="0" dirty="0" smtClean="0"/>
              <a:t> de </a:t>
            </a:r>
            <a:r>
              <a:rPr lang="en-US" baseline="0" dirty="0" err="1" smtClean="0"/>
              <a:t>solucionar</a:t>
            </a:r>
            <a:r>
              <a:rPr lang="en-US" baseline="0" dirty="0" smtClean="0"/>
              <a:t> a </a:t>
            </a:r>
            <a:r>
              <a:rPr lang="en-US" baseline="0" dirty="0" err="1" smtClean="0"/>
              <a:t>minimização</a:t>
            </a:r>
            <a:r>
              <a:rPr lang="en-US" baseline="0" dirty="0" smtClean="0"/>
              <a:t> de </a:t>
            </a:r>
            <a:r>
              <a:rPr lang="en-US" baseline="0" dirty="0" err="1" smtClean="0"/>
              <a:t>exrenalidade</a:t>
            </a:r>
            <a:r>
              <a:rPr lang="en-US" baseline="0" dirty="0" smtClean="0"/>
              <a:t>. que se </a:t>
            </a:r>
            <a:r>
              <a:rPr lang="en-US" baseline="0" dirty="0" err="1" smtClean="0"/>
              <a:t>identificam</a:t>
            </a:r>
            <a:r>
              <a:rPr lang="en-US" baseline="0" dirty="0" smtClean="0"/>
              <a:t> com </a:t>
            </a:r>
            <a:r>
              <a:rPr lang="en-US" baseline="0" dirty="0" err="1" smtClean="0"/>
              <a:t>alocação</a:t>
            </a:r>
            <a:r>
              <a:rPr lang="en-US" baseline="0" dirty="0" smtClean="0"/>
              <a:t> de </a:t>
            </a:r>
            <a:r>
              <a:rPr lang="en-US" baseline="0" dirty="0" err="1" smtClean="0"/>
              <a:t>direitos</a:t>
            </a:r>
            <a:r>
              <a:rPr lang="en-US" baseline="0" dirty="0" smtClean="0"/>
              <a:t> de </a:t>
            </a:r>
            <a:r>
              <a:rPr lang="en-US" baseline="0" dirty="0" err="1" smtClean="0"/>
              <a:t>propriedade</a:t>
            </a:r>
            <a:endParaRPr lang="en-US" baseline="0" dirty="0" smtClean="0"/>
          </a:p>
          <a:p>
            <a:pPr marL="0" indent="0">
              <a:buNone/>
            </a:pPr>
            <a:r>
              <a:rPr lang="en-US" baseline="0" dirty="0" smtClean="0"/>
              <a:t>c) </a:t>
            </a:r>
            <a:r>
              <a:rPr lang="en-US" baseline="0" dirty="0" err="1" smtClean="0"/>
              <a:t>Presumir</a:t>
            </a:r>
            <a:r>
              <a:rPr lang="en-US" baseline="0" dirty="0" smtClean="0"/>
              <a:t> que </a:t>
            </a:r>
            <a:r>
              <a:rPr lang="en-US" baseline="0" dirty="0" err="1" smtClean="0"/>
              <a:t>os</a:t>
            </a:r>
            <a:r>
              <a:rPr lang="en-US" baseline="0" dirty="0" smtClean="0"/>
              <a:t> </a:t>
            </a:r>
            <a:r>
              <a:rPr lang="en-US" baseline="0" dirty="0" err="1" smtClean="0"/>
              <a:t>custos</a:t>
            </a:r>
            <a:r>
              <a:rPr lang="en-US" baseline="0" dirty="0" smtClean="0"/>
              <a:t> da </a:t>
            </a:r>
            <a:r>
              <a:rPr lang="en-US" baseline="0" dirty="0" err="1" smtClean="0"/>
              <a:t>alocação</a:t>
            </a:r>
            <a:r>
              <a:rPr lang="en-US" baseline="0" dirty="0" smtClean="0"/>
              <a:t> </a:t>
            </a:r>
            <a:r>
              <a:rPr lang="en-US" baseline="0" dirty="0" err="1" smtClean="0"/>
              <a:t>são</a:t>
            </a:r>
            <a:r>
              <a:rPr lang="en-US" baseline="0" dirty="0" smtClean="0"/>
              <a:t> </a:t>
            </a:r>
            <a:r>
              <a:rPr lang="en-US" baseline="0" dirty="0" err="1" smtClean="0"/>
              <a:t>nulos</a:t>
            </a:r>
            <a:r>
              <a:rPr lang="en-US" baseline="0" dirty="0" smtClean="0"/>
              <a:t> </a:t>
            </a:r>
          </a:p>
          <a:p>
            <a:pPr marL="228600" indent="-228600">
              <a:buAutoNum type="alphaLcParenR"/>
            </a:pPr>
            <a:endParaRPr lang="pt-PT" dirty="0"/>
          </a:p>
        </p:txBody>
      </p:sp>
      <p:sp>
        <p:nvSpPr>
          <p:cNvPr id="4" name="Slide Number Placeholder 3"/>
          <p:cNvSpPr>
            <a:spLocks noGrp="1"/>
          </p:cNvSpPr>
          <p:nvPr>
            <p:ph type="sldNum" sz="quarter" idx="10"/>
          </p:nvPr>
        </p:nvSpPr>
        <p:spPr/>
        <p:txBody>
          <a:bodyPr/>
          <a:lstStyle/>
          <a:p>
            <a:fld id="{3E8E503C-A6FE-412F-9520-098FA87D219B}" type="slidenum">
              <a:rPr lang="pt-PT" smtClean="0"/>
              <a:t>15</a:t>
            </a:fld>
            <a:endParaRPr lang="pt-PT"/>
          </a:p>
        </p:txBody>
      </p:sp>
    </p:spTree>
    <p:extLst>
      <p:ext uri="{BB962C8B-B14F-4D97-AF65-F5344CB8AC3E}">
        <p14:creationId xmlns:p14="http://schemas.microsoft.com/office/powerpoint/2010/main" val="1768996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Discussão</a:t>
            </a:r>
            <a:r>
              <a:rPr lang="en-US" dirty="0" smtClean="0"/>
              <a:t> do </a:t>
            </a:r>
            <a:r>
              <a:rPr lang="en-US" dirty="0" err="1" smtClean="0"/>
              <a:t>terorema</a:t>
            </a:r>
            <a:r>
              <a:rPr lang="en-US" dirty="0" smtClean="0"/>
              <a:t> </a:t>
            </a:r>
            <a:r>
              <a:rPr lang="en-US" dirty="0" err="1" smtClean="0"/>
              <a:t>evoca</a:t>
            </a:r>
            <a:r>
              <a:rPr lang="en-US" dirty="0" smtClean="0"/>
              <a:t> a alternative</a:t>
            </a:r>
            <a:r>
              <a:rPr lang="en-US" baseline="0" dirty="0" smtClean="0"/>
              <a:t> da </a:t>
            </a:r>
            <a:r>
              <a:rPr lang="en-US" baseline="0" dirty="0" err="1" smtClean="0"/>
              <a:t>intervenção</a:t>
            </a:r>
            <a:r>
              <a:rPr lang="en-US" baseline="0" dirty="0" smtClean="0"/>
              <a:t> de </a:t>
            </a:r>
            <a:r>
              <a:rPr lang="en-US" baseline="0" dirty="0" err="1" smtClean="0"/>
              <a:t>ouytro</a:t>
            </a:r>
            <a:r>
              <a:rPr lang="en-US" baseline="0" dirty="0" smtClean="0"/>
              <a:t> </a:t>
            </a:r>
            <a:r>
              <a:rPr lang="en-US" baseline="0" dirty="0" err="1" smtClean="0"/>
              <a:t>sistea</a:t>
            </a:r>
            <a:r>
              <a:rPr lang="en-US" baseline="0" dirty="0" smtClean="0"/>
              <a:t> de </a:t>
            </a:r>
            <a:r>
              <a:rPr lang="en-US" baseline="0" dirty="0" err="1" smtClean="0"/>
              <a:t>afectação</a:t>
            </a:r>
            <a:r>
              <a:rPr lang="en-US" baseline="0" dirty="0" smtClean="0"/>
              <a:t> de </a:t>
            </a:r>
            <a:r>
              <a:rPr lang="en-US" baseline="0" dirty="0" err="1" smtClean="0"/>
              <a:t>recursos</a:t>
            </a:r>
            <a:r>
              <a:rPr lang="en-US" baseline="0" dirty="0" smtClean="0"/>
              <a:t>:</a:t>
            </a:r>
          </a:p>
          <a:p>
            <a:r>
              <a:rPr lang="en-US" dirty="0" smtClean="0"/>
              <a:t>The State may frequently have a special role to play in resource allocation because, by its nature, it has a monopoly of coercive power, and coercive power can be used to economize on transaction costs. The most important use of coercion in the economic context is the collection of taxes; others are regulatory legislation and eminent domain proceedings.</a:t>
            </a:r>
          </a:p>
          <a:p>
            <a:endParaRPr lang="pt-PT" dirty="0"/>
          </a:p>
        </p:txBody>
      </p:sp>
      <p:sp>
        <p:nvSpPr>
          <p:cNvPr id="4" name="Slide Number Placeholder 3"/>
          <p:cNvSpPr>
            <a:spLocks noGrp="1"/>
          </p:cNvSpPr>
          <p:nvPr>
            <p:ph type="sldNum" sz="quarter" idx="10"/>
          </p:nvPr>
        </p:nvSpPr>
        <p:spPr/>
        <p:txBody>
          <a:bodyPr/>
          <a:lstStyle/>
          <a:p>
            <a:fld id="{29AB0195-0499-43C4-A3CE-19FD183D8652}" type="slidenum">
              <a:rPr lang="pt-PT" smtClean="0"/>
              <a:t>16</a:t>
            </a:fld>
            <a:endParaRPr lang="pt-PT"/>
          </a:p>
        </p:txBody>
      </p:sp>
    </p:spTree>
    <p:extLst>
      <p:ext uri="{BB962C8B-B14F-4D97-AF65-F5344CB8AC3E}">
        <p14:creationId xmlns:p14="http://schemas.microsoft.com/office/powerpoint/2010/main" val="145518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Mediçºão</a:t>
            </a:r>
            <a:r>
              <a:rPr lang="en-US" dirty="0" smtClean="0"/>
              <a:t> – </a:t>
            </a:r>
            <a:r>
              <a:rPr lang="en-US" dirty="0" err="1" smtClean="0"/>
              <a:t>ou</a:t>
            </a:r>
            <a:r>
              <a:rPr lang="en-US" dirty="0" smtClean="0"/>
              <a:t> </a:t>
            </a:r>
            <a:r>
              <a:rPr lang="en-US" dirty="0" err="1" smtClean="0"/>
              <a:t>traibuos</a:t>
            </a:r>
            <a:r>
              <a:rPr lang="en-US" dirty="0" smtClean="0"/>
              <a:t> </a:t>
            </a:r>
            <a:r>
              <a:rPr lang="en-US" dirty="0" err="1" smtClean="0"/>
              <a:t>subjectivos</a:t>
            </a:r>
            <a:r>
              <a:rPr lang="en-US" dirty="0" smtClean="0"/>
              <a:t> do que </a:t>
            </a:r>
            <a:r>
              <a:rPr lang="en-US" dirty="0" err="1" smtClean="0"/>
              <a:t>os</a:t>
            </a:r>
            <a:r>
              <a:rPr lang="en-US" dirty="0" smtClean="0"/>
              <a:t> </a:t>
            </a:r>
            <a:r>
              <a:rPr lang="en-US" dirty="0" err="1" smtClean="0"/>
              <a:t>individuos</a:t>
            </a:r>
            <a:r>
              <a:rPr lang="en-US" dirty="0" smtClean="0"/>
              <a:t> </a:t>
            </a:r>
            <a:r>
              <a:rPr lang="en-US" dirty="0" err="1" smtClean="0"/>
              <a:t>valorizam</a:t>
            </a:r>
            <a:r>
              <a:rPr lang="en-US" dirty="0" smtClean="0"/>
              <a:t>. Note-se</a:t>
            </a:r>
            <a:r>
              <a:rPr lang="en-US" baseline="0" dirty="0" smtClean="0"/>
              <a:t> que o </a:t>
            </a:r>
            <a:r>
              <a:rPr lang="en-US" baseline="0" dirty="0" err="1" smtClean="0"/>
              <a:t>teroema</a:t>
            </a:r>
            <a:r>
              <a:rPr lang="en-US" baseline="0" dirty="0" smtClean="0"/>
              <a:t> </a:t>
            </a:r>
            <a:r>
              <a:rPr lang="en-US" baseline="0" dirty="0" err="1" smtClean="0"/>
              <a:t>colhe</a:t>
            </a:r>
            <a:r>
              <a:rPr lang="en-US" baseline="0" dirty="0" smtClean="0"/>
              <a:t> </a:t>
            </a:r>
            <a:r>
              <a:rPr lang="en-US" baseline="0" dirty="0" err="1" smtClean="0"/>
              <a:t>resultados</a:t>
            </a:r>
            <a:r>
              <a:rPr lang="en-US" baseline="0" dirty="0" smtClean="0"/>
              <a:t> </a:t>
            </a:r>
            <a:r>
              <a:rPr lang="en-US" baseline="0" dirty="0" err="1" smtClean="0"/>
              <a:t>pertinentes</a:t>
            </a:r>
            <a:r>
              <a:rPr lang="en-US" baseline="0" dirty="0" smtClean="0"/>
              <a:t> se </a:t>
            </a:r>
            <a:r>
              <a:rPr lang="en-US" baseline="0" dirty="0" err="1" smtClean="0"/>
              <a:t>houver</a:t>
            </a:r>
            <a:r>
              <a:rPr lang="en-US" baseline="0" dirty="0" smtClean="0"/>
              <a:t> </a:t>
            </a:r>
            <a:r>
              <a:rPr lang="en-US" baseline="0" dirty="0" err="1" smtClean="0"/>
              <a:t>custos</a:t>
            </a:r>
            <a:r>
              <a:rPr lang="en-US" baseline="0" dirty="0" smtClean="0"/>
              <a:t> de </a:t>
            </a:r>
            <a:r>
              <a:rPr lang="en-US" baseline="0" dirty="0" err="1" smtClean="0"/>
              <a:t>trabnsacçao</a:t>
            </a:r>
            <a:r>
              <a:rPr lang="en-US" baseline="0" dirty="0" smtClean="0"/>
              <a:t> zero e </a:t>
            </a:r>
            <a:r>
              <a:rPr lang="en-US" baseline="0" dirty="0" err="1" smtClean="0"/>
              <a:t>prefferencias</a:t>
            </a:r>
            <a:r>
              <a:rPr lang="en-US" baseline="0" dirty="0" smtClean="0"/>
              <a:t> </a:t>
            </a:r>
            <a:r>
              <a:rPr lang="en-US" baseline="0" dirty="0" err="1" smtClean="0"/>
              <a:t>identicas</a:t>
            </a:r>
            <a:r>
              <a:rPr lang="en-US" baseline="0" dirty="0" smtClean="0"/>
              <a:t> e </a:t>
            </a:r>
            <a:r>
              <a:rPr lang="en-US" baseline="0" dirty="0" err="1" smtClean="0"/>
              <a:t>conhecidas</a:t>
            </a:r>
            <a:r>
              <a:rPr lang="en-US" baseline="0" dirty="0" smtClean="0"/>
              <a:t> entre as </a:t>
            </a:r>
            <a:r>
              <a:rPr lang="en-US" baseline="0" dirty="0" err="1" smtClean="0"/>
              <a:t>partes</a:t>
            </a:r>
            <a:r>
              <a:rPr lang="en-US" baseline="0" dirty="0" smtClean="0"/>
              <a:t> , </a:t>
            </a:r>
            <a:r>
              <a:rPr lang="en-US" baseline="0" dirty="0" err="1" smtClean="0"/>
              <a:t>onde</a:t>
            </a:r>
            <a:r>
              <a:rPr lang="en-US" baseline="0" dirty="0" smtClean="0"/>
              <a:t> </a:t>
            </a:r>
            <a:r>
              <a:rPr lang="en-US" baseline="0" dirty="0" err="1" smtClean="0"/>
              <a:t>entra</a:t>
            </a:r>
            <a:r>
              <a:rPr lang="en-US" baseline="0" dirty="0" smtClean="0"/>
              <a:t> a </a:t>
            </a:r>
            <a:r>
              <a:rPr lang="en-US" baseline="0" dirty="0" err="1" smtClean="0"/>
              <a:t>externalidade</a:t>
            </a:r>
            <a:r>
              <a:rPr lang="en-US" baseline="0" dirty="0" smtClean="0"/>
              <a:t> e outro </a:t>
            </a:r>
            <a:r>
              <a:rPr lang="en-US" baseline="0" dirty="0" err="1" smtClean="0"/>
              <a:t>bem</a:t>
            </a:r>
            <a:r>
              <a:rPr lang="en-US" baseline="0" dirty="0" smtClean="0"/>
              <a:t> que </a:t>
            </a:r>
            <a:r>
              <a:rPr lang="en-US" baseline="0" dirty="0" err="1" smtClean="0"/>
              <a:t>ambas</a:t>
            </a:r>
            <a:r>
              <a:rPr lang="en-US" baseline="0" dirty="0" smtClean="0"/>
              <a:t> as </a:t>
            </a:r>
            <a:r>
              <a:rPr lang="en-US" baseline="0" dirty="0" err="1" smtClean="0"/>
              <a:t>partes</a:t>
            </a:r>
            <a:r>
              <a:rPr lang="en-US" baseline="0" dirty="0" smtClean="0"/>
              <a:t> </a:t>
            </a:r>
            <a:r>
              <a:rPr lang="en-US" baseline="0" dirty="0" err="1" smtClean="0"/>
              <a:t>integram</a:t>
            </a:r>
            <a:r>
              <a:rPr lang="en-US" baseline="0" dirty="0" smtClean="0"/>
              <a:t> </a:t>
            </a:r>
            <a:r>
              <a:rPr lang="en-US" baseline="0" dirty="0" err="1" smtClean="0"/>
              <a:t>na</a:t>
            </a:r>
            <a:r>
              <a:rPr lang="en-US" baseline="0" dirty="0" smtClean="0"/>
              <a:t> </a:t>
            </a:r>
            <a:r>
              <a:rPr lang="en-US" baseline="0" dirty="0" err="1" smtClean="0"/>
              <a:t>sua</a:t>
            </a:r>
            <a:r>
              <a:rPr lang="en-US" baseline="0" dirty="0" smtClean="0"/>
              <a:t> </a:t>
            </a:r>
            <a:r>
              <a:rPr lang="en-US" baseline="0" dirty="0" err="1" smtClean="0"/>
              <a:t>função</a:t>
            </a:r>
            <a:r>
              <a:rPr lang="en-US" baseline="0" dirty="0" smtClean="0"/>
              <a:t> d </a:t>
            </a:r>
            <a:r>
              <a:rPr lang="en-US" baseline="0" dirty="0" err="1" smtClean="0"/>
              <a:t>eutilidde</a:t>
            </a:r>
            <a:r>
              <a:rPr lang="en-US" baseline="0" dirty="0" smtClean="0"/>
              <a:t>. </a:t>
            </a:r>
          </a:p>
          <a:p>
            <a:r>
              <a:rPr lang="en-US" baseline="0" dirty="0" err="1" smtClean="0"/>
              <a:t>Exemplo</a:t>
            </a:r>
            <a:r>
              <a:rPr lang="en-US" baseline="0" dirty="0" smtClean="0"/>
              <a:t> dos </a:t>
            </a:r>
            <a:r>
              <a:rPr lang="en-US" baseline="0" dirty="0" err="1" smtClean="0"/>
              <a:t>roomates</a:t>
            </a:r>
            <a:r>
              <a:rPr lang="en-US" baseline="0" dirty="0" smtClean="0"/>
              <a:t> , </a:t>
            </a:r>
            <a:r>
              <a:rPr lang="en-US" baseline="0" dirty="0" err="1" smtClean="0"/>
              <a:t>sendo</a:t>
            </a:r>
            <a:r>
              <a:rPr lang="en-US" baseline="0" dirty="0" smtClean="0"/>
              <a:t> um </a:t>
            </a:r>
            <a:r>
              <a:rPr lang="en-US" baseline="0" dirty="0" err="1" smtClean="0"/>
              <a:t>fumador</a:t>
            </a:r>
            <a:r>
              <a:rPr lang="en-US" baseline="0" dirty="0" smtClean="0"/>
              <a:t> e o outro </a:t>
            </a:r>
            <a:r>
              <a:rPr lang="en-US" baseline="0" dirty="0" err="1" smtClean="0"/>
              <a:t>não</a:t>
            </a:r>
            <a:r>
              <a:rPr lang="en-US" baseline="0" dirty="0" smtClean="0"/>
              <a:t>, mas </a:t>
            </a:r>
            <a:r>
              <a:rPr lang="en-US" baseline="0" dirty="0" err="1" smtClean="0"/>
              <a:t>ambor</a:t>
            </a:r>
            <a:r>
              <a:rPr lang="en-US" baseline="0" dirty="0" smtClean="0"/>
              <a:t> </a:t>
            </a:r>
            <a:r>
              <a:rPr lang="en-US" baseline="0" dirty="0" err="1" smtClean="0"/>
              <a:t>desejando</a:t>
            </a:r>
            <a:r>
              <a:rPr lang="en-US" baseline="0" dirty="0" smtClean="0"/>
              <a:t> </a:t>
            </a:r>
            <a:r>
              <a:rPr lang="en-US" baseline="0" dirty="0" err="1" smtClean="0"/>
              <a:t>partilhar</a:t>
            </a:r>
            <a:r>
              <a:rPr lang="en-US" baseline="0" dirty="0" smtClean="0"/>
              <a:t> um quarto.  .</a:t>
            </a:r>
          </a:p>
          <a:p>
            <a:r>
              <a:rPr lang="en-US" baseline="0" dirty="0" err="1" smtClean="0"/>
              <a:t>Não</a:t>
            </a:r>
            <a:r>
              <a:rPr lang="en-US" baseline="0" dirty="0" smtClean="0"/>
              <a:t> é </a:t>
            </a:r>
            <a:r>
              <a:rPr lang="en-US" baseline="0" dirty="0" err="1" smtClean="0"/>
              <a:t>possivel</a:t>
            </a:r>
            <a:r>
              <a:rPr lang="en-US" baseline="0" dirty="0" smtClean="0"/>
              <a:t> resolver o </a:t>
            </a:r>
            <a:r>
              <a:rPr lang="en-US" baseline="0" dirty="0" err="1" smtClean="0"/>
              <a:t>contencioso</a:t>
            </a:r>
            <a:r>
              <a:rPr lang="en-US" baseline="0" dirty="0" smtClean="0"/>
              <a:t> se </a:t>
            </a:r>
            <a:r>
              <a:rPr lang="en-US" baseline="0" dirty="0" err="1" smtClean="0"/>
              <a:t>nãoe</a:t>
            </a:r>
            <a:r>
              <a:rPr lang="en-US" baseline="0" dirty="0" smtClean="0"/>
              <a:t> </a:t>
            </a:r>
            <a:r>
              <a:rPr lang="en-US" baseline="0" dirty="0" err="1" smtClean="0"/>
              <a:t>stiver</a:t>
            </a:r>
            <a:r>
              <a:rPr lang="en-US" baseline="0" dirty="0" smtClean="0"/>
              <a:t> </a:t>
            </a:r>
            <a:r>
              <a:rPr lang="en-US" baseline="0" dirty="0" err="1" smtClean="0"/>
              <a:t>claro</a:t>
            </a:r>
            <a:r>
              <a:rPr lang="en-US" baseline="0" dirty="0" smtClean="0"/>
              <a:t> se é </a:t>
            </a:r>
            <a:r>
              <a:rPr lang="en-US" baseline="0" dirty="0" err="1" smtClean="0"/>
              <a:t>ou</a:t>
            </a:r>
            <a:r>
              <a:rPr lang="en-US" baseline="0" dirty="0" smtClean="0"/>
              <a:t> </a:t>
            </a:r>
            <a:r>
              <a:rPr lang="en-US" baseline="0" dirty="0" err="1" smtClean="0"/>
              <a:t>não</a:t>
            </a:r>
            <a:r>
              <a:rPr lang="en-US" baseline="0" dirty="0" smtClean="0"/>
              <a:t> </a:t>
            </a:r>
            <a:r>
              <a:rPr lang="en-US" baseline="0" dirty="0" err="1" smtClean="0"/>
              <a:t>proibidto</a:t>
            </a:r>
            <a:r>
              <a:rPr lang="en-US" baseline="0" dirty="0" smtClean="0"/>
              <a:t> </a:t>
            </a:r>
            <a:r>
              <a:rPr lang="en-US" baseline="0" dirty="0" err="1" smtClean="0"/>
              <a:t>fumar</a:t>
            </a:r>
            <a:r>
              <a:rPr lang="en-US" baseline="0" dirty="0" smtClean="0"/>
              <a:t> </a:t>
            </a:r>
            <a:r>
              <a:rPr lang="en-US" baseline="0" dirty="0" err="1" smtClean="0"/>
              <a:t>nos</a:t>
            </a:r>
            <a:r>
              <a:rPr lang="en-US" baseline="0" dirty="0" smtClean="0"/>
              <a:t> quartos. Se é </a:t>
            </a:r>
            <a:r>
              <a:rPr lang="en-US" baseline="0" dirty="0" err="1" smtClean="0"/>
              <a:t>poribio</a:t>
            </a:r>
            <a:r>
              <a:rPr lang="en-US" baseline="0" dirty="0" smtClean="0"/>
              <a:t> </a:t>
            </a:r>
            <a:r>
              <a:rPr lang="en-US" baseline="0" dirty="0" err="1" smtClean="0"/>
              <a:t>fuma</a:t>
            </a:r>
            <a:r>
              <a:rPr lang="en-US" baseline="0" dirty="0" smtClean="0"/>
              <a:t> o roommate B tem o </a:t>
            </a:r>
            <a:r>
              <a:rPr lang="en-US" baseline="0" dirty="0" err="1" smtClean="0"/>
              <a:t>direito</a:t>
            </a:r>
            <a:r>
              <a:rPr lang="en-US" baseline="0" dirty="0" smtClean="0"/>
              <a:t> de </a:t>
            </a:r>
            <a:r>
              <a:rPr lang="en-US" baseline="0" dirty="0" err="1" smtClean="0"/>
              <a:t>ar</a:t>
            </a:r>
            <a:r>
              <a:rPr lang="en-US" baseline="0" dirty="0" smtClean="0"/>
              <a:t> </a:t>
            </a:r>
            <a:r>
              <a:rPr lang="en-US" baseline="0" dirty="0" err="1" smtClean="0"/>
              <a:t>limpo</a:t>
            </a:r>
            <a:r>
              <a:rPr lang="en-US" baseline="0" dirty="0" smtClean="0"/>
              <a:t> </a:t>
            </a:r>
            <a:r>
              <a:rPr lang="en-US" baseline="0" dirty="0" err="1" smtClean="0"/>
              <a:t>claramente</a:t>
            </a:r>
            <a:r>
              <a:rPr lang="en-US" baseline="0" dirty="0" smtClean="0"/>
              <a:t> </a:t>
            </a:r>
            <a:r>
              <a:rPr lang="en-US" baseline="0" dirty="0" err="1" smtClean="0"/>
              <a:t>afectado</a:t>
            </a:r>
            <a:r>
              <a:rPr lang="en-US" baseline="0" dirty="0" smtClean="0"/>
              <a:t>. </a:t>
            </a:r>
            <a:endParaRPr lang="pt-PT" dirty="0"/>
          </a:p>
        </p:txBody>
      </p:sp>
      <p:sp>
        <p:nvSpPr>
          <p:cNvPr id="4" name="Slide Number Placeholder 3"/>
          <p:cNvSpPr>
            <a:spLocks noGrp="1"/>
          </p:cNvSpPr>
          <p:nvPr>
            <p:ph type="sldNum" sz="quarter" idx="10"/>
          </p:nvPr>
        </p:nvSpPr>
        <p:spPr/>
        <p:txBody>
          <a:bodyPr/>
          <a:lstStyle/>
          <a:p>
            <a:fld id="{3E8E503C-A6FE-412F-9520-098FA87D219B}" type="slidenum">
              <a:rPr lang="pt-PT" smtClean="0"/>
              <a:t>17</a:t>
            </a:fld>
            <a:endParaRPr lang="pt-PT"/>
          </a:p>
        </p:txBody>
      </p:sp>
    </p:spTree>
    <p:extLst>
      <p:ext uri="{BB962C8B-B14F-4D97-AF65-F5344CB8AC3E}">
        <p14:creationId xmlns:p14="http://schemas.microsoft.com/office/powerpoint/2010/main" val="3750566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Medir</a:t>
            </a:r>
            <a:r>
              <a:rPr lang="en-US" dirty="0" smtClean="0"/>
              <a:t> </a:t>
            </a:r>
            <a:r>
              <a:rPr lang="en-US" dirty="0" err="1" smtClean="0"/>
              <a:t>estes</a:t>
            </a:r>
            <a:r>
              <a:rPr lang="en-US" dirty="0" smtClean="0"/>
              <a:t> </a:t>
            </a:r>
            <a:r>
              <a:rPr lang="en-US" dirty="0" err="1" smtClean="0"/>
              <a:t>custos</a:t>
            </a:r>
            <a:r>
              <a:rPr lang="en-US" dirty="0" smtClean="0"/>
              <a:t> </a:t>
            </a:r>
            <a:r>
              <a:rPr lang="en-US" dirty="0" err="1" smtClean="0"/>
              <a:t>pode</a:t>
            </a:r>
            <a:r>
              <a:rPr lang="en-US" dirty="0" smtClean="0"/>
              <a:t> </a:t>
            </a:r>
            <a:r>
              <a:rPr lang="en-US" dirty="0" err="1" smtClean="0"/>
              <a:t>ser</a:t>
            </a:r>
            <a:r>
              <a:rPr lang="en-US" baseline="0" dirty="0" smtClean="0"/>
              <a:t> o principal </a:t>
            </a:r>
            <a:r>
              <a:rPr lang="en-US" baseline="0" dirty="0" err="1" smtClean="0"/>
              <a:t>desafio</a:t>
            </a:r>
            <a:r>
              <a:rPr lang="en-US" baseline="0" dirty="0" smtClean="0"/>
              <a:t> </a:t>
            </a:r>
            <a:r>
              <a:rPr lang="en-US" baseline="0" dirty="0" err="1" smtClean="0"/>
              <a:t>destas</a:t>
            </a:r>
            <a:r>
              <a:rPr lang="en-US" baseline="0" dirty="0" smtClean="0"/>
              <a:t> </a:t>
            </a:r>
            <a:r>
              <a:rPr lang="en-US" baseline="0" dirty="0" err="1" smtClean="0"/>
              <a:t>abordaegens</a:t>
            </a:r>
            <a:r>
              <a:rPr lang="en-US" baseline="0" dirty="0" smtClean="0"/>
              <a:t>.</a:t>
            </a:r>
          </a:p>
          <a:p>
            <a:r>
              <a:rPr lang="en-US" baseline="0" dirty="0" smtClean="0"/>
              <a:t>Nos </a:t>
            </a:r>
            <a:r>
              <a:rPr lang="en-US" baseline="0" dirty="0" err="1" smtClean="0"/>
              <a:t>custos</a:t>
            </a:r>
            <a:r>
              <a:rPr lang="en-US" baseline="0" dirty="0" smtClean="0"/>
              <a:t> d </a:t>
            </a:r>
            <a:r>
              <a:rPr lang="en-US" baseline="0" dirty="0" err="1" smtClean="0"/>
              <a:t>etranscação</a:t>
            </a:r>
            <a:r>
              <a:rPr lang="en-US" baseline="0" dirty="0" smtClean="0"/>
              <a:t> </a:t>
            </a:r>
            <a:r>
              <a:rPr lang="en-US" baseline="0" dirty="0" err="1" smtClean="0"/>
              <a:t>económica</a:t>
            </a:r>
            <a:r>
              <a:rPr lang="en-US" baseline="0" dirty="0" smtClean="0"/>
              <a:t>, </a:t>
            </a:r>
            <a:r>
              <a:rPr lang="en-US" baseline="0" dirty="0" err="1" smtClean="0"/>
              <a:t>atritos</a:t>
            </a:r>
            <a:r>
              <a:rPr lang="en-US" baseline="0" dirty="0" smtClean="0"/>
              <a:t> </a:t>
            </a:r>
            <a:r>
              <a:rPr lang="en-US" baseline="0" dirty="0" err="1" smtClean="0"/>
              <a:t>nos</a:t>
            </a:r>
            <a:r>
              <a:rPr lang="en-US" baseline="0" dirty="0" smtClean="0"/>
              <a:t> </a:t>
            </a:r>
            <a:r>
              <a:rPr lang="en-US" baseline="0" dirty="0" err="1" smtClean="0"/>
              <a:t>mercados</a:t>
            </a:r>
            <a:r>
              <a:rPr lang="en-US" baseline="0" dirty="0" smtClean="0"/>
              <a:t> </a:t>
            </a:r>
            <a:r>
              <a:rPr lang="en-US" baseline="0" dirty="0" err="1" smtClean="0"/>
              <a:t>financeiros</a:t>
            </a:r>
            <a:r>
              <a:rPr lang="en-US" baseline="0" dirty="0" smtClean="0"/>
              <a:t> e </a:t>
            </a:r>
            <a:r>
              <a:rPr lang="en-US" baseline="0" dirty="0" err="1" smtClean="0"/>
              <a:t>difernetes</a:t>
            </a:r>
            <a:r>
              <a:rPr lang="en-US" baseline="0" dirty="0" smtClean="0"/>
              <a:t> </a:t>
            </a:r>
            <a:r>
              <a:rPr lang="en-US" baseline="0" dirty="0" err="1" smtClean="0"/>
              <a:t>etsidos</a:t>
            </a:r>
            <a:r>
              <a:rPr lang="en-US" baseline="0" dirty="0" smtClean="0"/>
              <a:t> </a:t>
            </a:r>
            <a:r>
              <a:rPr lang="en-US" baseline="0" dirty="0" err="1" smtClean="0"/>
              <a:t>sobre</a:t>
            </a:r>
            <a:r>
              <a:rPr lang="en-US" baseline="0" dirty="0" smtClean="0"/>
              <a:t> </a:t>
            </a:r>
            <a:r>
              <a:rPr lang="en-US" baseline="0" dirty="0" err="1" smtClean="0"/>
              <a:t>inefeciencia</a:t>
            </a:r>
            <a:r>
              <a:rPr lang="en-US" baseline="0" dirty="0" smtClean="0"/>
              <a:t> do Mercado </a:t>
            </a:r>
            <a:r>
              <a:rPr lang="en-US" baseline="0" dirty="0" err="1" smtClean="0"/>
              <a:t>por</a:t>
            </a:r>
            <a:r>
              <a:rPr lang="en-US" baseline="0" dirty="0" smtClean="0"/>
              <a:t> </a:t>
            </a:r>
            <a:r>
              <a:rPr lang="en-US" baseline="0" dirty="0" err="1" smtClean="0"/>
              <a:t>uma</a:t>
            </a:r>
            <a:r>
              <a:rPr lang="en-US" baseline="0" dirty="0" smtClean="0"/>
              <a:t> </a:t>
            </a:r>
            <a:r>
              <a:rPr lang="en-US" baseline="0" dirty="0" err="1" smtClean="0"/>
              <a:t>distribuição</a:t>
            </a:r>
            <a:r>
              <a:rPr lang="en-US" baseline="0" dirty="0" smtClean="0"/>
              <a:t> </a:t>
            </a:r>
            <a:r>
              <a:rPr lang="en-US" baseline="0" dirty="0" err="1" smtClean="0"/>
              <a:t>desigula</a:t>
            </a:r>
            <a:r>
              <a:rPr lang="en-US" baseline="0" dirty="0" smtClean="0"/>
              <a:t> de </a:t>
            </a:r>
            <a:r>
              <a:rPr lang="en-US" baseline="0" dirty="0" err="1" smtClean="0"/>
              <a:t>informação</a:t>
            </a:r>
            <a:r>
              <a:rPr lang="en-US" baseline="0" dirty="0" smtClean="0"/>
              <a:t>, ~</a:t>
            </a:r>
            <a:r>
              <a:rPr lang="en-US" baseline="0" dirty="0" err="1" smtClean="0"/>
              <a:t>estão</a:t>
            </a:r>
            <a:r>
              <a:rPr lang="en-US" baseline="0" dirty="0" smtClean="0"/>
              <a:t> </a:t>
            </a:r>
            <a:r>
              <a:rPr lang="en-US" baseline="0" dirty="0" err="1" smtClean="0"/>
              <a:t>mais</a:t>
            </a:r>
            <a:r>
              <a:rPr lang="en-US" baseline="0" dirty="0" smtClean="0"/>
              <a:t> </a:t>
            </a:r>
            <a:r>
              <a:rPr lang="en-US" baseline="0" dirty="0" err="1" smtClean="0"/>
              <a:t>ou</a:t>
            </a:r>
            <a:r>
              <a:rPr lang="en-US" baseline="0" dirty="0" smtClean="0"/>
              <a:t> </a:t>
            </a:r>
            <a:r>
              <a:rPr lang="en-US" baseline="0" dirty="0" err="1" smtClean="0"/>
              <a:t>menso</a:t>
            </a:r>
            <a:r>
              <a:rPr lang="en-US" baseline="0" dirty="0" smtClean="0"/>
              <a:t> </a:t>
            </a:r>
            <a:r>
              <a:rPr lang="en-US" baseline="0" dirty="0" err="1" smtClean="0"/>
              <a:t>cosngarados</a:t>
            </a:r>
            <a:endParaRPr lang="en-US" baseline="0" dirty="0" smtClean="0"/>
          </a:p>
          <a:p>
            <a:r>
              <a:rPr lang="en-US" baseline="0" dirty="0" err="1" smtClean="0"/>
              <a:t>Mediçãod</a:t>
            </a:r>
            <a:r>
              <a:rPr lang="en-US" baseline="0" dirty="0" smtClean="0"/>
              <a:t> e </a:t>
            </a:r>
            <a:r>
              <a:rPr lang="en-US" baseline="0" dirty="0" err="1" smtClean="0"/>
              <a:t>custos</a:t>
            </a:r>
            <a:r>
              <a:rPr lang="en-US" baseline="0" dirty="0" smtClean="0"/>
              <a:t> de </a:t>
            </a:r>
            <a:r>
              <a:rPr lang="en-US" baseline="0" dirty="0" err="1" smtClean="0"/>
              <a:t>transacção</a:t>
            </a:r>
            <a:r>
              <a:rPr lang="en-US" baseline="0" dirty="0" smtClean="0"/>
              <a:t> </a:t>
            </a:r>
            <a:r>
              <a:rPr lang="en-US" baseline="0" dirty="0" err="1" smtClean="0"/>
              <a:t>poltiicos</a:t>
            </a:r>
            <a:r>
              <a:rPr lang="en-US" baseline="0" dirty="0" smtClean="0"/>
              <a:t>, </a:t>
            </a:r>
            <a:r>
              <a:rPr lang="en-US" baseline="0" dirty="0" err="1" smtClean="0"/>
              <a:t>estãoa</a:t>
            </a:r>
            <a:r>
              <a:rPr lang="en-US" baseline="0" dirty="0" smtClean="0"/>
              <a:t> </a:t>
            </a:r>
            <a:r>
              <a:rPr lang="en-US" baseline="0" dirty="0" err="1" smtClean="0"/>
              <a:t>maios</a:t>
            </a:r>
            <a:r>
              <a:rPr lang="en-US" baseline="0" dirty="0" smtClean="0"/>
              <a:t> </a:t>
            </a:r>
            <a:r>
              <a:rPr lang="en-US" baseline="0" dirty="0" err="1" smtClean="0"/>
              <a:t>embrionários</a:t>
            </a:r>
            <a:r>
              <a:rPr lang="en-US" baseline="0" dirty="0" smtClean="0"/>
              <a:t> </a:t>
            </a:r>
            <a:r>
              <a:rPr lang="en-US" baseline="0" dirty="0" err="1" smtClean="0"/>
              <a:t>os</a:t>
            </a:r>
            <a:r>
              <a:rPr lang="en-US" baseline="0" dirty="0" smtClean="0"/>
              <a:t> </a:t>
            </a:r>
            <a:r>
              <a:rPr lang="en-US" baseline="0" dirty="0" err="1" smtClean="0"/>
              <a:t>estudos</a:t>
            </a:r>
            <a:r>
              <a:rPr lang="en-US" baseline="0" dirty="0" smtClean="0"/>
              <a:t>. Mas </a:t>
            </a:r>
            <a:r>
              <a:rPr lang="en-US" baseline="0" dirty="0" err="1" smtClean="0"/>
              <a:t>podem</a:t>
            </a:r>
            <a:r>
              <a:rPr lang="en-US" baseline="0" dirty="0" smtClean="0"/>
              <a:t> </a:t>
            </a:r>
            <a:r>
              <a:rPr lang="en-US" baseline="0" dirty="0" err="1" smtClean="0"/>
              <a:t>vir</a:t>
            </a:r>
            <a:r>
              <a:rPr lang="en-US" baseline="0" dirty="0" smtClean="0"/>
              <a:t> a considerer</a:t>
            </a:r>
          </a:p>
          <a:p>
            <a:pPr marL="228600" indent="-228600">
              <a:buAutoNum type="alphaLcParenR"/>
            </a:pPr>
            <a:r>
              <a:rPr lang="en-US" baseline="0" dirty="0" err="1" smtClean="0"/>
              <a:t>Custos</a:t>
            </a:r>
            <a:r>
              <a:rPr lang="en-US" baseline="0" dirty="0" smtClean="0"/>
              <a:t> de </a:t>
            </a:r>
            <a:r>
              <a:rPr lang="en-US" baseline="0" dirty="0" err="1" smtClean="0"/>
              <a:t>despesa</a:t>
            </a:r>
            <a:r>
              <a:rPr lang="en-US" baseline="0" dirty="0" smtClean="0"/>
              <a:t> </a:t>
            </a:r>
            <a:r>
              <a:rPr lang="en-US" baseline="0" dirty="0" err="1" smtClean="0"/>
              <a:t>publcia</a:t>
            </a:r>
            <a:r>
              <a:rPr lang="en-US" baseline="0" dirty="0" smtClean="0"/>
              <a:t> </a:t>
            </a:r>
            <a:r>
              <a:rPr lang="en-US" baseline="0" dirty="0" err="1" smtClean="0"/>
              <a:t>nas</a:t>
            </a:r>
            <a:r>
              <a:rPr lang="en-US" baseline="0" dirty="0" smtClean="0"/>
              <a:t> leis </a:t>
            </a:r>
            <a:r>
              <a:rPr lang="en-US" baseline="0" dirty="0" err="1" smtClean="0"/>
              <a:t>impelmntadas</a:t>
            </a:r>
            <a:r>
              <a:rPr lang="en-US" baseline="0" dirty="0" smtClean="0"/>
              <a:t> – </a:t>
            </a:r>
            <a:r>
              <a:rPr lang="en-US" baseline="0" dirty="0" err="1" smtClean="0"/>
              <a:t>por</a:t>
            </a:r>
            <a:r>
              <a:rPr lang="en-US" baseline="0" dirty="0" smtClean="0"/>
              <a:t> </a:t>
            </a:r>
            <a:r>
              <a:rPr lang="en-US" baseline="0" dirty="0" err="1" smtClean="0"/>
              <a:t>exemplo</a:t>
            </a:r>
            <a:r>
              <a:rPr lang="en-US" baseline="0" dirty="0" smtClean="0"/>
              <a:t>, </a:t>
            </a:r>
            <a:r>
              <a:rPr lang="en-US" baseline="0" dirty="0" err="1" smtClean="0"/>
              <a:t>custos</a:t>
            </a:r>
            <a:r>
              <a:rPr lang="en-US" baseline="0" dirty="0" smtClean="0"/>
              <a:t> social da </a:t>
            </a:r>
            <a:r>
              <a:rPr lang="en-US" baseline="0" dirty="0" err="1" smtClean="0"/>
              <a:t>propinidção</a:t>
            </a:r>
            <a:r>
              <a:rPr lang="en-US" baseline="0" dirty="0" smtClean="0"/>
              <a:t> </a:t>
            </a:r>
            <a:r>
              <a:rPr lang="en-US" baseline="0" dirty="0" err="1" smtClean="0"/>
              <a:t>dontabaco</a:t>
            </a:r>
            <a:endParaRPr lang="en-US" baseline="0" dirty="0" smtClean="0"/>
          </a:p>
          <a:p>
            <a:pPr marL="228600" indent="-228600">
              <a:buAutoNum type="alphaLcParenR"/>
            </a:pPr>
            <a:r>
              <a:rPr lang="en-US" baseline="0" dirty="0" err="1" smtClean="0"/>
              <a:t>Custos</a:t>
            </a:r>
            <a:r>
              <a:rPr lang="en-US" baseline="0" dirty="0" smtClean="0"/>
              <a:t> de </a:t>
            </a:r>
            <a:r>
              <a:rPr lang="en-US" baseline="0" dirty="0" err="1" smtClean="0"/>
              <a:t>uma</a:t>
            </a:r>
            <a:r>
              <a:rPr lang="en-US" baseline="0" dirty="0" smtClean="0"/>
              <a:t> lei </a:t>
            </a:r>
            <a:r>
              <a:rPr lang="en-US" baseline="0" dirty="0" err="1" smtClean="0"/>
              <a:t>nos</a:t>
            </a:r>
            <a:r>
              <a:rPr lang="en-US" baseline="0" dirty="0" smtClean="0"/>
              <a:t> </a:t>
            </a:r>
            <a:r>
              <a:rPr lang="en-US" baseline="0" dirty="0" err="1" smtClean="0"/>
              <a:t>custos</a:t>
            </a:r>
            <a:r>
              <a:rPr lang="en-US" baseline="0" dirty="0" smtClean="0"/>
              <a:t> de </a:t>
            </a:r>
            <a:r>
              <a:rPr lang="en-US" baseline="0" dirty="0" err="1" smtClean="0"/>
              <a:t>transacção</a:t>
            </a:r>
            <a:r>
              <a:rPr lang="en-US" baseline="0" dirty="0" smtClean="0"/>
              <a:t> </a:t>
            </a:r>
            <a:r>
              <a:rPr lang="en-US" baseline="0" dirty="0" err="1" smtClean="0"/>
              <a:t>económcios</a:t>
            </a:r>
            <a:r>
              <a:rPr lang="en-US" baseline="0" dirty="0" smtClean="0"/>
              <a:t> </a:t>
            </a:r>
            <a:r>
              <a:rPr lang="en-US" baseline="0" dirty="0" err="1" smtClean="0"/>
              <a:t>ou</a:t>
            </a:r>
            <a:r>
              <a:rPr lang="en-US" baseline="0" dirty="0" smtClean="0"/>
              <a:t> </a:t>
            </a:r>
            <a:r>
              <a:rPr lang="en-US" baseline="0" dirty="0" err="1" smtClean="0"/>
              <a:t>potencial</a:t>
            </a:r>
            <a:r>
              <a:rPr lang="en-US" baseline="0" dirty="0" smtClean="0"/>
              <a:t> </a:t>
            </a:r>
            <a:r>
              <a:rPr lang="en-US" baseline="0" dirty="0" err="1" smtClean="0"/>
              <a:t>ccriaçãod</a:t>
            </a:r>
            <a:r>
              <a:rPr lang="en-US" baseline="0" dirty="0" smtClean="0"/>
              <a:t>  </a:t>
            </a:r>
            <a:r>
              <a:rPr lang="en-US" baseline="0" dirty="0" err="1" smtClean="0"/>
              <a:t>eganecias</a:t>
            </a:r>
            <a:r>
              <a:rPr lang="en-US" baseline="0" dirty="0" smtClean="0"/>
              <a:t> </a:t>
            </a:r>
            <a:r>
              <a:rPr lang="en-US" baseline="0" dirty="0" err="1" smtClean="0"/>
              <a:t>cpauráveis</a:t>
            </a:r>
            <a:r>
              <a:rPr lang="en-US" baseline="0" dirty="0" smtClean="0"/>
              <a:t> </a:t>
            </a:r>
            <a:r>
              <a:rPr lang="en-US" baseline="0" dirty="0" err="1" smtClean="0"/>
              <a:t>por</a:t>
            </a:r>
            <a:r>
              <a:rPr lang="en-US" baseline="0" dirty="0" smtClean="0"/>
              <a:t> </a:t>
            </a:r>
            <a:r>
              <a:rPr lang="en-US" baseline="0" dirty="0" err="1" smtClean="0"/>
              <a:t>grupos</a:t>
            </a:r>
            <a:r>
              <a:rPr lang="en-US" baseline="0" dirty="0" smtClean="0"/>
              <a:t> d </a:t>
            </a:r>
            <a:r>
              <a:rPr lang="en-US" baseline="0" dirty="0" err="1" smtClean="0"/>
              <a:t>einetresse</a:t>
            </a:r>
            <a:r>
              <a:rPr lang="en-US" baseline="0" dirty="0" smtClean="0"/>
              <a:t>.</a:t>
            </a:r>
          </a:p>
          <a:p>
            <a:pPr marL="228600" indent="-228600">
              <a:buAutoNum type="alphaLcParenR"/>
            </a:pPr>
            <a:endParaRPr lang="pt-PT" dirty="0"/>
          </a:p>
        </p:txBody>
      </p:sp>
      <p:sp>
        <p:nvSpPr>
          <p:cNvPr id="4" name="Slide Number Placeholder 3"/>
          <p:cNvSpPr>
            <a:spLocks noGrp="1"/>
          </p:cNvSpPr>
          <p:nvPr>
            <p:ph type="sldNum" sz="quarter" idx="10"/>
          </p:nvPr>
        </p:nvSpPr>
        <p:spPr/>
        <p:txBody>
          <a:bodyPr/>
          <a:lstStyle/>
          <a:p>
            <a:fld id="{3E8E503C-A6FE-412F-9520-098FA87D219B}" type="slidenum">
              <a:rPr lang="pt-PT" smtClean="0"/>
              <a:t>18</a:t>
            </a:fld>
            <a:endParaRPr lang="pt-PT"/>
          </a:p>
        </p:txBody>
      </p:sp>
    </p:spTree>
    <p:extLst>
      <p:ext uri="{BB962C8B-B14F-4D97-AF65-F5344CB8AC3E}">
        <p14:creationId xmlns:p14="http://schemas.microsoft.com/office/powerpoint/2010/main" val="3085084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fld id="{3E8E503C-A6FE-412F-9520-098FA87D219B}" type="slidenum">
              <a:rPr lang="pt-PT" smtClean="0"/>
              <a:t>19</a:t>
            </a:fld>
            <a:endParaRPr lang="pt-PT"/>
          </a:p>
        </p:txBody>
      </p:sp>
    </p:spTree>
    <p:extLst>
      <p:ext uri="{BB962C8B-B14F-4D97-AF65-F5344CB8AC3E}">
        <p14:creationId xmlns:p14="http://schemas.microsoft.com/office/powerpoint/2010/main" val="1425016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Articular</a:t>
            </a:r>
            <a:r>
              <a:rPr lang="en-US" baseline="0" dirty="0" smtClean="0"/>
              <a:t> </a:t>
            </a:r>
            <a:r>
              <a:rPr lang="en-US" baseline="0" dirty="0" err="1" smtClean="0"/>
              <a:t>os</a:t>
            </a:r>
            <a:r>
              <a:rPr lang="en-US" baseline="0" dirty="0" smtClean="0"/>
              <a:t> </a:t>
            </a:r>
            <a:r>
              <a:rPr lang="en-US" baseline="0" dirty="0" err="1" smtClean="0"/>
              <a:t>dois</a:t>
            </a:r>
            <a:r>
              <a:rPr lang="en-US" baseline="0" dirty="0" smtClean="0"/>
              <a:t> building blocks da </a:t>
            </a:r>
            <a:r>
              <a:rPr lang="en-US" baseline="0" dirty="0" err="1" smtClean="0"/>
              <a:t>análise</a:t>
            </a:r>
            <a:r>
              <a:rPr lang="en-US" baseline="0" dirty="0" smtClean="0"/>
              <a:t> </a:t>
            </a:r>
            <a:r>
              <a:rPr lang="en-US" baseline="0" dirty="0" err="1" smtClean="0"/>
              <a:t>institucional</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pt-PT" dirty="0"/>
          </a:p>
        </p:txBody>
      </p:sp>
      <p:sp>
        <p:nvSpPr>
          <p:cNvPr id="4" name="Slide Number Placeholder 3"/>
          <p:cNvSpPr>
            <a:spLocks noGrp="1"/>
          </p:cNvSpPr>
          <p:nvPr>
            <p:ph type="sldNum" sz="quarter" idx="10"/>
          </p:nvPr>
        </p:nvSpPr>
        <p:spPr/>
        <p:txBody>
          <a:bodyPr/>
          <a:lstStyle/>
          <a:p>
            <a:fld id="{9C05F259-5BE7-4A3E-B908-6D07497FF593}" type="slidenum">
              <a:rPr lang="pt-PT" smtClean="0"/>
              <a:t>2</a:t>
            </a:fld>
            <a:endParaRPr lang="pt-PT"/>
          </a:p>
        </p:txBody>
      </p:sp>
    </p:spTree>
    <p:extLst>
      <p:ext uri="{BB962C8B-B14F-4D97-AF65-F5344CB8AC3E}">
        <p14:creationId xmlns:p14="http://schemas.microsoft.com/office/powerpoint/2010/main" val="3973742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10"/>
          </p:nvPr>
        </p:nvSpPr>
        <p:spPr/>
        <p:txBody>
          <a:bodyPr/>
          <a:lstStyle/>
          <a:p>
            <a:fld id="{4190EC43-CB8D-4E29-AA04-B9EF011B4CB5}" type="slidenum">
              <a:rPr lang="pt-PT" smtClean="0"/>
              <a:t>20</a:t>
            </a:fld>
            <a:endParaRPr lang="pt-PT"/>
          </a:p>
        </p:txBody>
      </p:sp>
    </p:spTree>
    <p:extLst>
      <p:ext uri="{BB962C8B-B14F-4D97-AF65-F5344CB8AC3E}">
        <p14:creationId xmlns:p14="http://schemas.microsoft.com/office/powerpoint/2010/main" val="35406085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baseline="0" dirty="0" smtClean="0"/>
              <a:t> </a:t>
            </a:r>
            <a:endParaRPr lang="pt-PT" dirty="0"/>
          </a:p>
        </p:txBody>
      </p:sp>
      <p:sp>
        <p:nvSpPr>
          <p:cNvPr id="4" name="Slide Number Placeholder 3"/>
          <p:cNvSpPr>
            <a:spLocks noGrp="1"/>
          </p:cNvSpPr>
          <p:nvPr>
            <p:ph type="sldNum" sz="quarter" idx="10"/>
          </p:nvPr>
        </p:nvSpPr>
        <p:spPr/>
        <p:txBody>
          <a:bodyPr/>
          <a:lstStyle/>
          <a:p>
            <a:fld id="{4190EC43-CB8D-4E29-AA04-B9EF011B4CB5}" type="slidenum">
              <a:rPr lang="pt-PT" smtClean="0"/>
              <a:t>21</a:t>
            </a:fld>
            <a:endParaRPr lang="pt-PT"/>
          </a:p>
        </p:txBody>
      </p:sp>
    </p:spTree>
    <p:extLst>
      <p:ext uri="{BB962C8B-B14F-4D97-AF65-F5344CB8AC3E}">
        <p14:creationId xmlns:p14="http://schemas.microsoft.com/office/powerpoint/2010/main" val="1847400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10"/>
          </p:nvPr>
        </p:nvSpPr>
        <p:spPr/>
        <p:txBody>
          <a:bodyPr/>
          <a:lstStyle/>
          <a:p>
            <a:fld id="{3E8E503C-A6FE-412F-9520-098FA87D219B}" type="slidenum">
              <a:rPr lang="pt-PT" smtClean="0"/>
              <a:t>22</a:t>
            </a:fld>
            <a:endParaRPr lang="pt-PT"/>
          </a:p>
        </p:txBody>
      </p:sp>
    </p:spTree>
    <p:extLst>
      <p:ext uri="{BB962C8B-B14F-4D97-AF65-F5344CB8AC3E}">
        <p14:creationId xmlns:p14="http://schemas.microsoft.com/office/powerpoint/2010/main" val="3859562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fld id="{3E8E503C-A6FE-412F-9520-098FA87D219B}" type="slidenum">
              <a:rPr lang="pt-PT" smtClean="0"/>
              <a:t>23</a:t>
            </a:fld>
            <a:endParaRPr lang="pt-PT"/>
          </a:p>
        </p:txBody>
      </p:sp>
    </p:spTree>
    <p:extLst>
      <p:ext uri="{BB962C8B-B14F-4D97-AF65-F5344CB8AC3E}">
        <p14:creationId xmlns:p14="http://schemas.microsoft.com/office/powerpoint/2010/main" val="1360444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baseline="0" dirty="0" smtClean="0"/>
          </a:p>
          <a:p>
            <a:r>
              <a:rPr lang="pt-PT" baseline="0" dirty="0" smtClean="0"/>
              <a:t>Estas várias potencialidades de controlo podem estar inteiramente alocadas a um único possuidor ou a um recurso ou haver divisão das relações de controlo/ decisão por vários agentes. Um activo financeiro: direito aos rendimentos futuros mas nem todos os sistemas de direitos de propriedade permitem a sua alienação por hipoteca. Ou pode haver alienação do direito ao rendimento de uma habitação por hipoteca sem alienação do direito de posse</a:t>
            </a:r>
          </a:p>
          <a:p>
            <a:pPr marL="0" marR="0" indent="0" algn="l" defTabSz="914400" rtl="0" eaLnBrk="1" fontAlgn="auto" latinLnBrk="0" hangingPunct="1">
              <a:lnSpc>
                <a:spcPct val="100000"/>
              </a:lnSpc>
              <a:spcBef>
                <a:spcPts val="0"/>
              </a:spcBef>
              <a:spcAft>
                <a:spcPts val="0"/>
              </a:spcAft>
              <a:buClrTx/>
              <a:buSzTx/>
              <a:buFontTx/>
              <a:buNone/>
              <a:tabLst/>
              <a:defRPr/>
            </a:pPr>
            <a:r>
              <a:rPr lang="pt-PT" baseline="0" dirty="0" smtClean="0"/>
              <a:t>Pode haver direito de uso sem direito a rendimento. </a:t>
            </a:r>
            <a:r>
              <a:rPr lang="pt-PT" baseline="0" dirty="0" err="1" smtClean="0"/>
              <a:t>etc</a:t>
            </a:r>
            <a:r>
              <a:rPr lang="pt-PT" baseline="0" dirty="0" smtClean="0"/>
              <a:t>,.</a:t>
            </a:r>
            <a:r>
              <a:rPr lang="pt-PT"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pt-PT"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PT" dirty="0" smtClean="0"/>
              <a:t>Uma dos</a:t>
            </a:r>
            <a:r>
              <a:rPr lang="pt-PT" baseline="0" dirty="0" smtClean="0"/>
              <a:t> fundamentos da análise de direitos de propriedade e possível sistema de repartição de relações depende da característica do activo. Se ele é ou não plenamente apropriável. Apropriação significa condições para criar barreiras: exclusividade de apropriação.</a:t>
            </a:r>
          </a:p>
          <a:p>
            <a:endParaRPr lang="pt-PT" dirty="0"/>
          </a:p>
        </p:txBody>
      </p:sp>
      <p:sp>
        <p:nvSpPr>
          <p:cNvPr id="4" name="Slide Number Placeholder 3"/>
          <p:cNvSpPr>
            <a:spLocks noGrp="1"/>
          </p:cNvSpPr>
          <p:nvPr>
            <p:ph type="sldNum" sz="quarter" idx="10"/>
          </p:nvPr>
        </p:nvSpPr>
        <p:spPr/>
        <p:txBody>
          <a:bodyPr/>
          <a:lstStyle/>
          <a:p>
            <a:fld id="{9C05F259-5BE7-4A3E-B908-6D07497FF593}" type="slidenum">
              <a:rPr lang="pt-PT" smtClean="0"/>
              <a:t>3</a:t>
            </a:fld>
            <a:endParaRPr lang="pt-PT"/>
          </a:p>
        </p:txBody>
      </p:sp>
    </p:spTree>
    <p:extLst>
      <p:ext uri="{BB962C8B-B14F-4D97-AF65-F5344CB8AC3E}">
        <p14:creationId xmlns:p14="http://schemas.microsoft.com/office/powerpoint/2010/main" val="3316448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dirty="0" smtClean="0"/>
              <a:t>Há vantagens conceptuais de analisar todos esses direitos sob a mesma </a:t>
            </a:r>
            <a:r>
              <a:rPr lang="pt-PT" dirty="0" err="1" smtClean="0"/>
              <a:t>perspectiva</a:t>
            </a:r>
            <a:r>
              <a:rPr lang="pt-PT" dirty="0" smtClean="0"/>
              <a:t> e aferir as diferentes situações institucionais em que um mesmo recurso tem direitos repartidos.</a:t>
            </a:r>
          </a:p>
          <a:p>
            <a:r>
              <a:rPr lang="en-US" dirty="0" err="1" smtClean="0"/>
              <a:t>Acrescentar</a:t>
            </a:r>
            <a:r>
              <a:rPr lang="en-US" dirty="0" smtClean="0"/>
              <a:t> a </a:t>
            </a:r>
            <a:r>
              <a:rPr lang="en-US" dirty="0" err="1" smtClean="0"/>
              <a:t>ideia</a:t>
            </a:r>
            <a:r>
              <a:rPr lang="en-US" baseline="0" dirty="0" smtClean="0"/>
              <a:t> de que </a:t>
            </a:r>
            <a:r>
              <a:rPr lang="en-US" baseline="0" dirty="0" err="1" smtClean="0"/>
              <a:t>direitos</a:t>
            </a:r>
            <a:r>
              <a:rPr lang="en-US" baseline="0" dirty="0" smtClean="0"/>
              <a:t> de </a:t>
            </a:r>
            <a:r>
              <a:rPr lang="en-US" baseline="0" dirty="0" err="1" smtClean="0"/>
              <a:t>propriedade</a:t>
            </a:r>
            <a:r>
              <a:rPr lang="en-US" baseline="0" dirty="0" smtClean="0"/>
              <a:t> </a:t>
            </a:r>
            <a:r>
              <a:rPr lang="en-US" baseline="0" dirty="0" err="1" smtClean="0"/>
              <a:t>são</a:t>
            </a:r>
            <a:r>
              <a:rPr lang="en-US" baseline="0" dirty="0" smtClean="0"/>
              <a:t> </a:t>
            </a:r>
            <a:r>
              <a:rPr lang="en-US" baseline="0" dirty="0" err="1" smtClean="0"/>
              <a:t>entendidos</a:t>
            </a:r>
            <a:r>
              <a:rPr lang="en-US" baseline="0" dirty="0" smtClean="0"/>
              <a:t> de forma </a:t>
            </a:r>
            <a:r>
              <a:rPr lang="en-US" baseline="0" dirty="0" err="1" smtClean="0"/>
              <a:t>distinta</a:t>
            </a:r>
            <a:r>
              <a:rPr lang="en-US" baseline="0" dirty="0" smtClean="0"/>
              <a:t> </a:t>
            </a:r>
            <a:r>
              <a:rPr lang="en-US" baseline="0" dirty="0" err="1" smtClean="0"/>
              <a:t>nos</a:t>
            </a:r>
            <a:r>
              <a:rPr lang="en-US" baseline="0" dirty="0" smtClean="0"/>
              <a:t> </a:t>
            </a:r>
            <a:r>
              <a:rPr lang="en-US" baseline="0" dirty="0" err="1" smtClean="0"/>
              <a:t>sistemas</a:t>
            </a:r>
            <a:r>
              <a:rPr lang="en-US" baseline="0" dirty="0" smtClean="0"/>
              <a:t> de Common Law, </a:t>
            </a:r>
            <a:r>
              <a:rPr lang="en-US" baseline="0" dirty="0" err="1" smtClean="0"/>
              <a:t>ou</a:t>
            </a:r>
            <a:r>
              <a:rPr lang="en-US" baseline="0" dirty="0" smtClean="0"/>
              <a:t> do </a:t>
            </a:r>
            <a:r>
              <a:rPr lang="en-US" baseline="0" dirty="0" err="1" smtClean="0"/>
              <a:t>direito</a:t>
            </a:r>
            <a:r>
              <a:rPr lang="en-US" baseline="0" dirty="0" smtClean="0"/>
              <a:t> </a:t>
            </a:r>
            <a:r>
              <a:rPr lang="en-US" baseline="0" dirty="0" err="1" smtClean="0"/>
              <a:t>romano</a:t>
            </a:r>
            <a:r>
              <a:rPr lang="en-US" baseline="0" dirty="0" smtClean="0"/>
              <a:t> (a </a:t>
            </a:r>
            <a:r>
              <a:rPr lang="en-US" baseline="0" dirty="0" err="1" smtClean="0"/>
              <a:t>metáfora</a:t>
            </a:r>
            <a:r>
              <a:rPr lang="en-US" baseline="0" dirty="0" smtClean="0"/>
              <a:t> da </a:t>
            </a:r>
            <a:r>
              <a:rPr lang="en-US" baseline="0" dirty="0" err="1" smtClean="0"/>
              <a:t>caixa</a:t>
            </a:r>
            <a:r>
              <a:rPr lang="en-US" baseline="0" dirty="0" smtClean="0"/>
              <a:t> </a:t>
            </a:r>
            <a:r>
              <a:rPr lang="en-US" baseline="0" dirty="0" err="1" smtClean="0"/>
              <a:t>contendo</a:t>
            </a:r>
            <a:r>
              <a:rPr lang="en-US" baseline="0" dirty="0" smtClean="0"/>
              <a:t> </a:t>
            </a:r>
            <a:r>
              <a:rPr lang="en-US" baseline="0" dirty="0" err="1" smtClean="0"/>
              <a:t>todos</a:t>
            </a:r>
            <a:r>
              <a:rPr lang="en-US" baseline="0" dirty="0" smtClean="0"/>
              <a:t> </a:t>
            </a:r>
            <a:r>
              <a:rPr lang="en-US" baseline="0" dirty="0" err="1" smtClean="0"/>
              <a:t>os</a:t>
            </a:r>
            <a:r>
              <a:rPr lang="en-US" baseline="0" dirty="0" smtClean="0"/>
              <a:t> </a:t>
            </a:r>
            <a:r>
              <a:rPr lang="en-US" baseline="0" dirty="0" err="1" smtClean="0"/>
              <a:t>direitos</a:t>
            </a:r>
            <a:r>
              <a:rPr lang="en-US" baseline="0" dirty="0" smtClean="0"/>
              <a:t> </a:t>
            </a:r>
            <a:r>
              <a:rPr lang="en-US" baseline="0" dirty="0" err="1" smtClean="0"/>
              <a:t>associados</a:t>
            </a:r>
            <a:r>
              <a:rPr lang="en-US" baseline="0" dirty="0" smtClean="0"/>
              <a:t> a um </a:t>
            </a:r>
            <a:r>
              <a:rPr lang="en-US" baseline="0" dirty="0" err="1" smtClean="0"/>
              <a:t>activo</a:t>
            </a:r>
            <a:r>
              <a:rPr lang="en-US" baseline="0" dirty="0" smtClean="0"/>
              <a:t> e </a:t>
            </a:r>
            <a:r>
              <a:rPr lang="en-US" baseline="0" dirty="0" err="1" smtClean="0"/>
              <a:t>excluindo</a:t>
            </a:r>
            <a:r>
              <a:rPr lang="en-US" baseline="0" dirty="0" smtClean="0"/>
              <a:t> o </a:t>
            </a:r>
            <a:r>
              <a:rPr lang="en-US" baseline="0" dirty="0" err="1" smtClean="0"/>
              <a:t>indivíduo</a:t>
            </a:r>
            <a:r>
              <a:rPr lang="en-US" baseline="0" dirty="0" smtClean="0"/>
              <a:t> – </a:t>
            </a:r>
            <a:r>
              <a:rPr lang="en-US" baseline="0" dirty="0" err="1" smtClean="0"/>
              <a:t>ou</a:t>
            </a:r>
            <a:r>
              <a:rPr lang="en-US" baseline="0" dirty="0" smtClean="0"/>
              <a:t> </a:t>
            </a:r>
            <a:r>
              <a:rPr lang="en-US" baseline="0" dirty="0" err="1" smtClean="0"/>
              <a:t>direitos</a:t>
            </a:r>
            <a:r>
              <a:rPr lang="en-US" baseline="0" dirty="0" smtClean="0"/>
              <a:t> </a:t>
            </a:r>
            <a:r>
              <a:rPr lang="en-US" baseline="0" dirty="0" err="1" smtClean="0"/>
              <a:t>sobre</a:t>
            </a:r>
            <a:r>
              <a:rPr lang="en-US" baseline="0" dirty="0" smtClean="0"/>
              <a:t> bens </a:t>
            </a:r>
            <a:r>
              <a:rPr lang="en-US" baseline="0" dirty="0" err="1" smtClean="0"/>
              <a:t>intangíveis</a:t>
            </a:r>
            <a:r>
              <a:rPr lang="en-US" baseline="0" dirty="0" smtClean="0"/>
              <a:t>. </a:t>
            </a:r>
            <a:r>
              <a:rPr lang="en-US" baseline="0" dirty="0" err="1" smtClean="0"/>
              <a:t>Referir</a:t>
            </a:r>
            <a:r>
              <a:rPr lang="en-US" baseline="0" dirty="0" smtClean="0"/>
              <a:t> a </a:t>
            </a:r>
            <a:r>
              <a:rPr lang="en-US" baseline="0" dirty="0" err="1" smtClean="0"/>
              <a:t>importancia</a:t>
            </a:r>
            <a:r>
              <a:rPr lang="en-US" baseline="0" dirty="0" smtClean="0"/>
              <a:t> dos </a:t>
            </a:r>
            <a:r>
              <a:rPr lang="en-US" baseline="0" dirty="0" err="1" smtClean="0"/>
              <a:t>direitos</a:t>
            </a:r>
            <a:r>
              <a:rPr lang="en-US" baseline="0" dirty="0" smtClean="0"/>
              <a:t> de </a:t>
            </a:r>
            <a:r>
              <a:rPr lang="en-US" baseline="0" dirty="0" err="1" smtClean="0"/>
              <a:t>propriedade</a:t>
            </a:r>
            <a:r>
              <a:rPr lang="en-US" baseline="0" dirty="0" smtClean="0"/>
              <a:t> para o </a:t>
            </a:r>
            <a:r>
              <a:rPr lang="en-US" baseline="0" dirty="0" err="1" smtClean="0"/>
              <a:t>densenvolvimento</a:t>
            </a:r>
            <a:r>
              <a:rPr lang="en-US" baseline="0" dirty="0" smtClean="0"/>
              <a:t>. </a:t>
            </a:r>
            <a:r>
              <a:rPr lang="en-US" baseline="0" dirty="0" err="1" smtClean="0"/>
              <a:t>Leque</a:t>
            </a:r>
            <a:r>
              <a:rPr lang="en-US" baseline="0" dirty="0" smtClean="0"/>
              <a:t> de </a:t>
            </a:r>
            <a:r>
              <a:rPr lang="en-US" baseline="0" dirty="0" err="1" smtClean="0"/>
              <a:t>problemas</a:t>
            </a:r>
            <a:r>
              <a:rPr lang="en-US" baseline="0" dirty="0" smtClean="0"/>
              <a:t> que </a:t>
            </a:r>
            <a:r>
              <a:rPr lang="en-US" baseline="0" dirty="0" err="1" smtClean="0"/>
              <a:t>mais</a:t>
            </a:r>
            <a:r>
              <a:rPr lang="en-US" baseline="0" dirty="0" smtClean="0"/>
              <a:t> </a:t>
            </a:r>
            <a:r>
              <a:rPr lang="en-US" baseline="0" dirty="0" err="1" smtClean="0"/>
              <a:t>explicitamente</a:t>
            </a:r>
            <a:r>
              <a:rPr lang="en-US" baseline="0" dirty="0" smtClean="0"/>
              <a:t> </a:t>
            </a:r>
            <a:r>
              <a:rPr lang="en-US" baseline="0" dirty="0" err="1" smtClean="0"/>
              <a:t>está</a:t>
            </a:r>
            <a:r>
              <a:rPr lang="en-US" baseline="0" dirty="0" smtClean="0"/>
              <a:t> </a:t>
            </a:r>
            <a:r>
              <a:rPr lang="en-US" baseline="0" dirty="0" err="1" smtClean="0"/>
              <a:t>presente</a:t>
            </a:r>
            <a:r>
              <a:rPr lang="en-US" baseline="0" dirty="0" smtClean="0"/>
              <a:t> e transversal a </a:t>
            </a:r>
            <a:r>
              <a:rPr lang="en-US" baseline="0" dirty="0" err="1" smtClean="0"/>
              <a:t>economia</a:t>
            </a:r>
            <a:r>
              <a:rPr lang="en-US" baseline="0" dirty="0" smtClean="0"/>
              <a:t> </a:t>
            </a:r>
            <a:r>
              <a:rPr lang="en-US" baseline="0" dirty="0" err="1" smtClean="0"/>
              <a:t>institucional</a:t>
            </a:r>
            <a:r>
              <a:rPr lang="en-US" baseline="0" dirty="0" smtClean="0"/>
              <a:t>. </a:t>
            </a:r>
          </a:p>
          <a:p>
            <a:r>
              <a:rPr lang="en-US" baseline="0" dirty="0" smtClean="0"/>
              <a:t> </a:t>
            </a:r>
            <a:endParaRPr lang="pt-PT" dirty="0" smtClean="0"/>
          </a:p>
          <a:p>
            <a:endParaRPr lang="pt-PT" dirty="0"/>
          </a:p>
        </p:txBody>
      </p:sp>
      <p:sp>
        <p:nvSpPr>
          <p:cNvPr id="4" name="Slide Number Placeholder 3"/>
          <p:cNvSpPr>
            <a:spLocks noGrp="1"/>
          </p:cNvSpPr>
          <p:nvPr>
            <p:ph type="sldNum" sz="quarter" idx="10"/>
          </p:nvPr>
        </p:nvSpPr>
        <p:spPr/>
        <p:txBody>
          <a:bodyPr/>
          <a:lstStyle/>
          <a:p>
            <a:fld id="{9C05F259-5BE7-4A3E-B908-6D07497FF593}" type="slidenum">
              <a:rPr lang="pt-PT" smtClean="0"/>
              <a:pPr/>
              <a:t>4</a:t>
            </a:fld>
            <a:endParaRPr lang="pt-PT"/>
          </a:p>
        </p:txBody>
      </p:sp>
    </p:spTree>
    <p:extLst>
      <p:ext uri="{BB962C8B-B14F-4D97-AF65-F5344CB8AC3E}">
        <p14:creationId xmlns:p14="http://schemas.microsoft.com/office/powerpoint/2010/main" val="1742600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0" smtClean="0"/>
              <a:t>A) (observação do atributo de apropriação)</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 (</a:t>
            </a:r>
            <a:r>
              <a:rPr lang="en-US" dirty="0" err="1" smtClean="0"/>
              <a:t>impacto</a:t>
            </a:r>
            <a:r>
              <a:rPr lang="en-US" dirty="0" smtClean="0"/>
              <a:t> </a:t>
            </a:r>
            <a:r>
              <a:rPr lang="en-US" dirty="0" err="1" smtClean="0"/>
              <a:t>positivos</a:t>
            </a:r>
            <a:r>
              <a:rPr lang="en-US" dirty="0" smtClean="0"/>
              <a:t> </a:t>
            </a:r>
            <a:r>
              <a:rPr lang="en-US" dirty="0" err="1" smtClean="0"/>
              <a:t>ou</a:t>
            </a:r>
            <a:r>
              <a:rPr lang="en-US" dirty="0" smtClean="0"/>
              <a:t> </a:t>
            </a:r>
            <a:r>
              <a:rPr lang="en-US" dirty="0" err="1" smtClean="0"/>
              <a:t>negativos</a:t>
            </a:r>
            <a:r>
              <a:rPr lang="en-US" dirty="0" smtClean="0"/>
              <a:t> </a:t>
            </a:r>
            <a:r>
              <a:rPr lang="en-US" dirty="0" err="1" smtClean="0"/>
              <a:t>em</a:t>
            </a:r>
            <a:r>
              <a:rPr lang="en-US" dirty="0" smtClean="0"/>
              <a:t> </a:t>
            </a:r>
            <a:r>
              <a:rPr lang="en-US" dirty="0" err="1" smtClean="0"/>
              <a:t>terceiros</a:t>
            </a:r>
            <a:r>
              <a:rPr lang="en-US" dirty="0" smtClean="0"/>
              <a:t> – </a:t>
            </a:r>
            <a:r>
              <a:rPr lang="en-US" dirty="0" err="1" smtClean="0"/>
              <a:t>custos</a:t>
            </a:r>
            <a:r>
              <a:rPr lang="en-US" dirty="0" smtClean="0"/>
              <a:t> e </a:t>
            </a:r>
            <a:r>
              <a:rPr lang="en-US" dirty="0" err="1" smtClean="0"/>
              <a:t>beneficios</a:t>
            </a:r>
            <a:r>
              <a:rPr lang="en-US" dirty="0" smtClean="0"/>
              <a:t> </a:t>
            </a:r>
            <a:r>
              <a:rPr lang="en-US" dirty="0" err="1" smtClean="0"/>
              <a:t>sociais</a:t>
            </a:r>
            <a:r>
              <a:rPr lang="en-US" dirty="0" smtClean="0"/>
              <a:t> dos </a:t>
            </a:r>
            <a:r>
              <a:rPr lang="en-US" dirty="0" err="1" smtClean="0"/>
              <a:t>direitos</a:t>
            </a:r>
            <a:r>
              <a:rPr lang="en-US" dirty="0" smtClean="0"/>
              <a:t> de </a:t>
            </a:r>
            <a:r>
              <a:rPr lang="en-US" dirty="0" err="1" smtClean="0"/>
              <a:t>propriedade</a:t>
            </a:r>
            <a:r>
              <a:rPr lang="en-US" dirty="0" smtClean="0"/>
              <a:t>)</a:t>
            </a:r>
            <a:endParaRPr lang="pt-PT" dirty="0" smtClean="0"/>
          </a:p>
          <a:p>
            <a:endParaRPr lang="pt-PT" dirty="0"/>
          </a:p>
        </p:txBody>
      </p:sp>
      <p:sp>
        <p:nvSpPr>
          <p:cNvPr id="4" name="Slide Number Placeholder 3"/>
          <p:cNvSpPr>
            <a:spLocks noGrp="1"/>
          </p:cNvSpPr>
          <p:nvPr>
            <p:ph type="sldNum" sz="quarter" idx="10"/>
          </p:nvPr>
        </p:nvSpPr>
        <p:spPr/>
        <p:txBody>
          <a:bodyPr/>
          <a:lstStyle/>
          <a:p>
            <a:fld id="{9C05F259-5BE7-4A3E-B908-6D07497FF593}" type="slidenum">
              <a:rPr lang="pt-PT" smtClean="0"/>
              <a:t>5</a:t>
            </a:fld>
            <a:endParaRPr lang="pt-PT"/>
          </a:p>
        </p:txBody>
      </p:sp>
    </p:spTree>
    <p:extLst>
      <p:ext uri="{BB962C8B-B14F-4D97-AF65-F5344CB8AC3E}">
        <p14:creationId xmlns:p14="http://schemas.microsoft.com/office/powerpoint/2010/main" val="1574727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dirty="0" smtClean="0"/>
              <a:t>Custos elevados de </a:t>
            </a:r>
            <a:r>
              <a:rPr lang="pt-PT" dirty="0" err="1" smtClean="0"/>
              <a:t>protecção</a:t>
            </a:r>
            <a:r>
              <a:rPr lang="pt-PT" dirty="0" smtClean="0"/>
              <a:t>. Os riscos elevados de  expropriação desincentivam o investimento na posse e valorização de </a:t>
            </a:r>
            <a:r>
              <a:rPr lang="pt-PT" dirty="0" err="1" smtClean="0"/>
              <a:t>activos</a:t>
            </a:r>
            <a:r>
              <a:rPr lang="pt-PT" dirty="0" smtClean="0"/>
              <a:t> (ex. pirataria; roubo; risco de invasão de propriedade, externalidades negativas)</a:t>
            </a:r>
          </a:p>
          <a:p>
            <a:r>
              <a:rPr lang="pt-PT" dirty="0" smtClean="0"/>
              <a:t>A</a:t>
            </a:r>
            <a:r>
              <a:rPr lang="pt-PT" baseline="0" dirty="0" smtClean="0"/>
              <a:t> definição clara da alocação e direitos é um custos do sistema e que pode atenuar as usas característica completas no sentido de adequar benefícios individuais a benefícios sociais. </a:t>
            </a:r>
            <a:r>
              <a:rPr lang="pt-PT" dirty="0" smtClean="0"/>
              <a:t>Os direitos de propriedade são atenuados por intervenção do Estado ou outro organismo público: </a:t>
            </a:r>
            <a:r>
              <a:rPr lang="pt-PT" dirty="0" smtClean="0">
                <a:hlinkClick r:id="rId3" action="ppaction://hlinksldjump"/>
              </a:rPr>
              <a:t>Conteúdos essenciais dos direitos de propriedade</a:t>
            </a:r>
            <a:r>
              <a:rPr lang="pt-PT" dirty="0" smtClean="0"/>
              <a:t> (slide 23)</a:t>
            </a:r>
          </a:p>
          <a:p>
            <a:endParaRPr lang="pt-PT" dirty="0"/>
          </a:p>
        </p:txBody>
      </p:sp>
      <p:sp>
        <p:nvSpPr>
          <p:cNvPr id="4" name="Slide Number Placeholder 3"/>
          <p:cNvSpPr>
            <a:spLocks noGrp="1"/>
          </p:cNvSpPr>
          <p:nvPr>
            <p:ph type="sldNum" sz="quarter" idx="10"/>
          </p:nvPr>
        </p:nvSpPr>
        <p:spPr/>
        <p:txBody>
          <a:bodyPr/>
          <a:lstStyle/>
          <a:p>
            <a:fld id="{9C05F259-5BE7-4A3E-B908-6D07497FF593}" type="slidenum">
              <a:rPr lang="pt-PT" smtClean="0"/>
              <a:t>6</a:t>
            </a:fld>
            <a:endParaRPr lang="pt-PT"/>
          </a:p>
        </p:txBody>
      </p:sp>
    </p:spTree>
    <p:extLst>
      <p:ext uri="{BB962C8B-B14F-4D97-AF65-F5344CB8AC3E}">
        <p14:creationId xmlns:p14="http://schemas.microsoft.com/office/powerpoint/2010/main" val="1304506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clear, then, that property rights specify how persons may be benefited and</a:t>
            </a:r>
          </a:p>
          <a:p>
            <a:r>
              <a:rPr lang="en-US" dirty="0" smtClean="0"/>
              <a:t>harmed, and, therefore, who must pay whom to modify the actions taken by persons.</a:t>
            </a:r>
          </a:p>
          <a:p>
            <a:r>
              <a:rPr lang="en-US" b="1" dirty="0" smtClean="0"/>
              <a:t>The recognition of this leads easily to the close relationship between property rights and externalities</a:t>
            </a:r>
            <a:r>
              <a:rPr lang="en-US" dirty="0" smtClean="0"/>
              <a:t>. </a:t>
            </a:r>
          </a:p>
          <a:p>
            <a:endParaRPr lang="pt-PT" dirty="0"/>
          </a:p>
        </p:txBody>
      </p:sp>
      <p:sp>
        <p:nvSpPr>
          <p:cNvPr id="4" name="Slide Number Placeholder 3"/>
          <p:cNvSpPr>
            <a:spLocks noGrp="1"/>
          </p:cNvSpPr>
          <p:nvPr>
            <p:ph type="sldNum" sz="quarter" idx="10"/>
          </p:nvPr>
        </p:nvSpPr>
        <p:spPr/>
        <p:txBody>
          <a:bodyPr/>
          <a:lstStyle/>
          <a:p>
            <a:fld id="{9C05F259-5BE7-4A3E-B908-6D07497FF593}" type="slidenum">
              <a:rPr lang="pt-PT" smtClean="0"/>
              <a:t>7</a:t>
            </a:fld>
            <a:endParaRPr lang="pt-PT"/>
          </a:p>
        </p:txBody>
      </p:sp>
    </p:spTree>
    <p:extLst>
      <p:ext uri="{BB962C8B-B14F-4D97-AF65-F5344CB8AC3E}">
        <p14:creationId xmlns:p14="http://schemas.microsoft.com/office/powerpoint/2010/main" val="6843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Externalidades</a:t>
            </a:r>
            <a:r>
              <a:rPr lang="en-US" dirty="0" smtClean="0"/>
              <a:t>: </a:t>
            </a:r>
            <a:r>
              <a:rPr lang="en-US" dirty="0" err="1" smtClean="0"/>
              <a:t>condição</a:t>
            </a:r>
            <a:r>
              <a:rPr lang="en-US" dirty="0" smtClean="0"/>
              <a:t> para </a:t>
            </a:r>
            <a:r>
              <a:rPr lang="en-US" dirty="0" err="1" smtClean="0"/>
              <a:t>intervenção</a:t>
            </a:r>
            <a:r>
              <a:rPr lang="en-US" dirty="0" smtClean="0"/>
              <a:t> de outros Sistema </a:t>
            </a:r>
            <a:r>
              <a:rPr lang="en-US" dirty="0" err="1" smtClean="0"/>
              <a:t>alocativo</a:t>
            </a:r>
            <a:r>
              <a:rPr lang="en-US" dirty="0" smtClean="0"/>
              <a:t> que </a:t>
            </a:r>
            <a:r>
              <a:rPr lang="en-US" dirty="0" err="1" smtClean="0"/>
              <a:t>não</a:t>
            </a:r>
            <a:r>
              <a:rPr lang="en-US" dirty="0" smtClean="0"/>
              <a:t> </a:t>
            </a:r>
            <a:r>
              <a:rPr lang="en-US" dirty="0" err="1" smtClean="0"/>
              <a:t>seja</a:t>
            </a:r>
            <a:r>
              <a:rPr lang="en-US" dirty="0" smtClean="0"/>
              <a:t> o </a:t>
            </a:r>
            <a:r>
              <a:rPr lang="en-US" dirty="0" err="1" smtClean="0"/>
              <a:t>mercado</a:t>
            </a:r>
            <a:endParaRPr lang="pt-PT" dirty="0" smtClean="0"/>
          </a:p>
          <a:p>
            <a:endParaRPr lang="pt-PT" dirty="0"/>
          </a:p>
        </p:txBody>
      </p:sp>
      <p:sp>
        <p:nvSpPr>
          <p:cNvPr id="4" name="Slide Number Placeholder 3"/>
          <p:cNvSpPr>
            <a:spLocks noGrp="1"/>
          </p:cNvSpPr>
          <p:nvPr>
            <p:ph type="sldNum" sz="quarter" idx="10"/>
          </p:nvPr>
        </p:nvSpPr>
        <p:spPr/>
        <p:txBody>
          <a:bodyPr/>
          <a:lstStyle/>
          <a:p>
            <a:fld id="{9C05F259-5BE7-4A3E-B908-6D07497FF593}" type="slidenum">
              <a:rPr lang="pt-PT" smtClean="0"/>
              <a:t>8</a:t>
            </a:fld>
            <a:endParaRPr lang="pt-PT"/>
          </a:p>
        </p:txBody>
      </p:sp>
    </p:spTree>
    <p:extLst>
      <p:ext uri="{BB962C8B-B14F-4D97-AF65-F5344CB8AC3E}">
        <p14:creationId xmlns:p14="http://schemas.microsoft.com/office/powerpoint/2010/main" val="473893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dirty="0" smtClean="0"/>
              <a:t>O</a:t>
            </a:r>
            <a:r>
              <a:rPr lang="pt-PT" baseline="0" dirty="0" smtClean="0"/>
              <a:t> </a:t>
            </a:r>
            <a:r>
              <a:rPr lang="pt-PT" baseline="0" dirty="0" err="1" smtClean="0"/>
              <a:t>equilibrio</a:t>
            </a:r>
            <a:r>
              <a:rPr lang="pt-PT" baseline="0" dirty="0" smtClean="0"/>
              <a:t> com maior </a:t>
            </a:r>
            <a:r>
              <a:rPr lang="pt-PT" baseline="0" dirty="0" err="1" smtClean="0"/>
              <a:t>payoff</a:t>
            </a:r>
            <a:r>
              <a:rPr lang="pt-PT" baseline="0" dirty="0" smtClean="0"/>
              <a:t> tem </a:t>
            </a:r>
            <a:r>
              <a:rPr lang="pt-PT" baseline="0" dirty="0" err="1" smtClean="0"/>
              <a:t>tb</a:t>
            </a:r>
            <a:r>
              <a:rPr lang="pt-PT" baseline="0" dirty="0" smtClean="0"/>
              <a:t> custos</a:t>
            </a:r>
          </a:p>
          <a:p>
            <a:r>
              <a:rPr lang="pt-PT" baseline="0" dirty="0" smtClean="0"/>
              <a:t>Implica acção colectiva que define direitos de exclusão a quem não coopera (liminar os free </a:t>
            </a:r>
            <a:r>
              <a:rPr lang="pt-PT" baseline="0" dirty="0" err="1" smtClean="0"/>
              <a:t>riders</a:t>
            </a:r>
            <a:r>
              <a:rPr lang="pt-PT" baseline="0" dirty="0" smtClean="0"/>
              <a:t>)</a:t>
            </a:r>
          </a:p>
          <a:p>
            <a:r>
              <a:rPr lang="pt-PT" baseline="0" dirty="0" smtClean="0"/>
              <a:t>Implica custos de negociação se a propriedade dos recursos for colectiva. </a:t>
            </a:r>
          </a:p>
          <a:p>
            <a:pPr marL="0" marR="0" indent="0" algn="l" defTabSz="914400" rtl="0" eaLnBrk="1" fontAlgn="auto" latinLnBrk="0" hangingPunct="1">
              <a:lnSpc>
                <a:spcPct val="100000"/>
              </a:lnSpc>
              <a:spcBef>
                <a:spcPts val="0"/>
              </a:spcBef>
              <a:spcAft>
                <a:spcPts val="0"/>
              </a:spcAft>
              <a:buClrTx/>
              <a:buSzTx/>
              <a:buFontTx/>
              <a:buNone/>
              <a:tabLst/>
              <a:defRPr/>
            </a:pPr>
            <a:r>
              <a:rPr lang="pt-PT" dirty="0" smtClean="0"/>
              <a:t>Sempre que há um recurso de uso comum (mar, floresta, cursos de água) existe uma potencial “tragédia“ pelo uso excessivo, que só poderá ser resolvida através de instituições ou organizações (formais ou informais) . </a:t>
            </a:r>
          </a:p>
          <a:p>
            <a:endParaRPr lang="en-US" baseline="0" dirty="0" smtClean="0"/>
          </a:p>
          <a:p>
            <a:r>
              <a:rPr lang="en-US" baseline="0" dirty="0" smtClean="0"/>
              <a:t>Na </a:t>
            </a:r>
            <a:r>
              <a:rPr lang="en-US" baseline="0" dirty="0" err="1" smtClean="0"/>
              <a:t>situação</a:t>
            </a:r>
            <a:r>
              <a:rPr lang="en-US" baseline="0" dirty="0" smtClean="0"/>
              <a:t> </a:t>
            </a:r>
            <a:r>
              <a:rPr lang="en-US" baseline="0" dirty="0" err="1" smtClean="0"/>
              <a:t>em</a:t>
            </a:r>
            <a:r>
              <a:rPr lang="en-US" baseline="0" dirty="0" smtClean="0"/>
              <a:t> que o </a:t>
            </a:r>
            <a:r>
              <a:rPr lang="en-US" baseline="0" dirty="0" err="1" smtClean="0"/>
              <a:t>colectivo</a:t>
            </a:r>
            <a:r>
              <a:rPr lang="en-US" baseline="0" dirty="0" smtClean="0"/>
              <a:t> </a:t>
            </a:r>
            <a:r>
              <a:rPr lang="en-US" baseline="0" dirty="0" err="1" smtClean="0"/>
              <a:t>não</a:t>
            </a:r>
            <a:r>
              <a:rPr lang="en-US" baseline="0" dirty="0" smtClean="0"/>
              <a:t> </a:t>
            </a:r>
            <a:r>
              <a:rPr lang="en-US" baseline="0" dirty="0" err="1" smtClean="0"/>
              <a:t>raciona</a:t>
            </a:r>
            <a:r>
              <a:rPr lang="en-US" baseline="0" dirty="0" smtClean="0"/>
              <a:t>, e alfa </a:t>
            </a:r>
            <a:r>
              <a:rPr lang="en-US" baseline="0" dirty="0" err="1" smtClean="0"/>
              <a:t>deseja</a:t>
            </a:r>
            <a:r>
              <a:rPr lang="en-US" baseline="0" dirty="0" smtClean="0"/>
              <a:t> </a:t>
            </a:r>
            <a:r>
              <a:rPr lang="en-US" baseline="0" dirty="0" err="1" smtClean="0"/>
              <a:t>racionar</a:t>
            </a:r>
            <a:r>
              <a:rPr lang="en-US" baseline="0" dirty="0" smtClean="0"/>
              <a:t>, de facto, a </a:t>
            </a:r>
            <a:r>
              <a:rPr lang="en-US" baseline="0" dirty="0" err="1" smtClean="0"/>
              <a:t>actividade</a:t>
            </a:r>
            <a:r>
              <a:rPr lang="en-US" baseline="0" dirty="0" smtClean="0"/>
              <a:t> dos </a:t>
            </a:r>
            <a:r>
              <a:rPr lang="en-US" baseline="0" dirty="0" err="1" smtClean="0"/>
              <a:t>outors</a:t>
            </a:r>
            <a:r>
              <a:rPr lang="en-US" baseline="0" dirty="0" smtClean="0"/>
              <a:t> </a:t>
            </a:r>
            <a:r>
              <a:rPr lang="en-US" baseline="0" dirty="0" err="1" smtClean="0"/>
              <a:t>est+á</a:t>
            </a:r>
            <a:r>
              <a:rPr lang="en-US" baseline="0" dirty="0" smtClean="0"/>
              <a:t> a </a:t>
            </a:r>
            <a:r>
              <a:rPr lang="en-US" baseline="0" dirty="0" err="1" smtClean="0"/>
              <a:t>exercer</a:t>
            </a:r>
            <a:r>
              <a:rPr lang="en-US" baseline="0" dirty="0" smtClean="0"/>
              <a:t> </a:t>
            </a:r>
            <a:r>
              <a:rPr lang="en-US" baseline="0" dirty="0" err="1" smtClean="0"/>
              <a:t>uma</a:t>
            </a:r>
            <a:r>
              <a:rPr lang="en-US" baseline="0" dirty="0" smtClean="0"/>
              <a:t> </a:t>
            </a:r>
            <a:r>
              <a:rPr lang="en-US" baseline="0" dirty="0" err="1" smtClean="0"/>
              <a:t>externaçlidade</a:t>
            </a:r>
            <a:r>
              <a:rPr lang="en-US" baseline="0" dirty="0" smtClean="0"/>
              <a:t> </a:t>
            </a:r>
            <a:r>
              <a:rPr lang="en-US" baseline="0" dirty="0" err="1" smtClean="0"/>
              <a:t>sobre</a:t>
            </a:r>
            <a:r>
              <a:rPr lang="en-US" baseline="0" dirty="0" smtClean="0"/>
              <a:t> </a:t>
            </a:r>
            <a:r>
              <a:rPr lang="en-US" baseline="0" dirty="0" err="1" smtClean="0"/>
              <a:t>os</a:t>
            </a:r>
            <a:r>
              <a:rPr lang="en-US" baseline="0" dirty="0" smtClean="0"/>
              <a:t> </a:t>
            </a:r>
            <a:r>
              <a:rPr lang="en-US" baseline="0" dirty="0" err="1" smtClean="0"/>
              <a:t>direitos</a:t>
            </a:r>
            <a:r>
              <a:rPr lang="en-US" baseline="0" dirty="0" smtClean="0"/>
              <a:t> de alfa de no future </a:t>
            </a:r>
            <a:r>
              <a:rPr lang="en-US" baseline="0" dirty="0" err="1" smtClean="0"/>
              <a:t>ter</a:t>
            </a:r>
            <a:r>
              <a:rPr lang="en-US" baseline="0" dirty="0" smtClean="0"/>
              <a:t> </a:t>
            </a:r>
            <a:r>
              <a:rPr lang="en-US" baseline="0" dirty="0" err="1" smtClean="0"/>
              <a:t>resrva</a:t>
            </a:r>
            <a:r>
              <a:rPr lang="en-US" baseline="0" dirty="0" smtClean="0"/>
              <a:t> de </a:t>
            </a:r>
            <a:r>
              <a:rPr lang="en-US" baseline="0" dirty="0" err="1" smtClean="0"/>
              <a:t>caça</a:t>
            </a:r>
            <a:r>
              <a:rPr lang="en-US" baseline="0" dirty="0" smtClean="0"/>
              <a:t>. </a:t>
            </a:r>
            <a:r>
              <a:rPr lang="en-US" baseline="0" dirty="0" err="1" smtClean="0"/>
              <a:t>Pelo</a:t>
            </a:r>
            <a:r>
              <a:rPr lang="en-US" baseline="0" dirty="0" smtClean="0"/>
              <a:t> que </a:t>
            </a:r>
            <a:r>
              <a:rPr lang="en-US" baseline="0" dirty="0" err="1" smtClean="0"/>
              <a:t>nesta</a:t>
            </a:r>
            <a:r>
              <a:rPr lang="en-US" baseline="0" dirty="0" smtClean="0"/>
              <a:t> </a:t>
            </a:r>
            <a:r>
              <a:rPr lang="en-US" baseline="0" dirty="0" err="1" smtClean="0"/>
              <a:t>situação</a:t>
            </a:r>
            <a:r>
              <a:rPr lang="en-US" baseline="0" dirty="0" smtClean="0"/>
              <a:t>, alfa </a:t>
            </a:r>
            <a:r>
              <a:rPr lang="en-US" baseline="0" dirty="0" err="1" smtClean="0"/>
              <a:t>poderia</a:t>
            </a:r>
            <a:r>
              <a:rPr lang="en-US" baseline="0" dirty="0" smtClean="0"/>
              <a:t> </a:t>
            </a:r>
            <a:r>
              <a:rPr lang="en-US" baseline="0" dirty="0" err="1" smtClean="0"/>
              <a:t>ter</a:t>
            </a:r>
            <a:r>
              <a:rPr lang="en-US" baseline="0" dirty="0" smtClean="0"/>
              <a:t> </a:t>
            </a:r>
            <a:r>
              <a:rPr lang="en-US" baseline="0" dirty="0" err="1" smtClean="0"/>
              <a:t>interesse</a:t>
            </a:r>
            <a:r>
              <a:rPr lang="en-US" baseline="0" dirty="0" smtClean="0"/>
              <a:t> </a:t>
            </a:r>
            <a:r>
              <a:rPr lang="en-US" baseline="0" dirty="0" err="1" smtClean="0"/>
              <a:t>em</a:t>
            </a:r>
            <a:r>
              <a:rPr lang="en-US" baseline="0" dirty="0" smtClean="0"/>
              <a:t> </a:t>
            </a:r>
            <a:r>
              <a:rPr lang="en-US" baseline="0" dirty="0" err="1" smtClean="0"/>
              <a:t>comprar</a:t>
            </a:r>
            <a:r>
              <a:rPr lang="en-US" baseline="0" dirty="0" smtClean="0"/>
              <a:t> a </a:t>
            </a:r>
            <a:r>
              <a:rPr lang="en-US" baseline="0" dirty="0" err="1" smtClean="0"/>
              <a:t>responsabiliade</a:t>
            </a:r>
            <a:r>
              <a:rPr lang="en-US" baseline="0" dirty="0" smtClean="0"/>
              <a:t> dos outros pela </a:t>
            </a:r>
            <a:r>
              <a:rPr lang="en-US" baseline="0" dirty="0" err="1" smtClean="0"/>
              <a:t>manutenção</a:t>
            </a:r>
            <a:r>
              <a:rPr lang="en-US" baseline="0" dirty="0" smtClean="0"/>
              <a:t> d </a:t>
            </a:r>
            <a:r>
              <a:rPr lang="en-US" baseline="0" dirty="0" err="1" smtClean="0"/>
              <a:t>arweserva</a:t>
            </a:r>
            <a:r>
              <a:rPr lang="en-US" baseline="0" dirty="0" smtClean="0"/>
              <a:t> e </a:t>
            </a:r>
            <a:r>
              <a:rPr lang="en-US" baseline="0" dirty="0" err="1" smtClean="0"/>
              <a:t>pagar-lhes</a:t>
            </a:r>
            <a:r>
              <a:rPr lang="en-US" baseline="0" dirty="0" smtClean="0"/>
              <a:t> </a:t>
            </a:r>
            <a:r>
              <a:rPr lang="en-US" baseline="0" dirty="0" err="1" smtClean="0"/>
              <a:t>parta</a:t>
            </a:r>
            <a:r>
              <a:rPr lang="en-US" baseline="0" dirty="0" smtClean="0"/>
              <a:t> </a:t>
            </a:r>
            <a:r>
              <a:rPr lang="en-US" baseline="0" dirty="0" err="1" smtClean="0"/>
              <a:t>não</a:t>
            </a:r>
            <a:r>
              <a:rPr lang="en-US" baseline="0" dirty="0" smtClean="0"/>
              <a:t> </a:t>
            </a:r>
            <a:r>
              <a:rPr lang="en-US" baseline="0" dirty="0" err="1" smtClean="0"/>
              <a:t>caçares</a:t>
            </a:r>
            <a:r>
              <a:rPr lang="en-US" baseline="0" dirty="0" smtClean="0"/>
              <a:t>. </a:t>
            </a:r>
            <a:r>
              <a:rPr lang="en-US" baseline="0" dirty="0" err="1" smtClean="0"/>
              <a:t>Veja</a:t>
            </a:r>
            <a:r>
              <a:rPr lang="en-US" baseline="0" dirty="0" smtClean="0"/>
              <a:t>-se a </a:t>
            </a:r>
            <a:r>
              <a:rPr lang="en-US" baseline="0" dirty="0" err="1" smtClean="0"/>
              <a:t>semlahança</a:t>
            </a:r>
            <a:r>
              <a:rPr lang="en-US" baseline="0" dirty="0" smtClean="0"/>
              <a:t> </a:t>
            </a:r>
            <a:r>
              <a:rPr lang="en-US" baseline="0" dirty="0" err="1" smtClean="0"/>
              <a:t>desta</a:t>
            </a:r>
            <a:r>
              <a:rPr lang="en-US" baseline="0" dirty="0" smtClean="0"/>
              <a:t> </a:t>
            </a:r>
            <a:r>
              <a:rPr lang="en-US" baseline="0" dirty="0" err="1" smtClean="0"/>
              <a:t>situação</a:t>
            </a:r>
            <a:r>
              <a:rPr lang="en-US" baseline="0" dirty="0" smtClean="0"/>
              <a:t> co  </a:t>
            </a:r>
            <a:r>
              <a:rPr lang="en-US" baseline="0" dirty="0" err="1" smtClean="0"/>
              <a:t>aquela</a:t>
            </a:r>
            <a:r>
              <a:rPr lang="en-US" baseline="0" dirty="0" smtClean="0"/>
              <a:t> que </a:t>
            </a:r>
            <a:r>
              <a:rPr lang="en-US" baseline="0" dirty="0" err="1" smtClean="0"/>
              <a:t>haitualmente</a:t>
            </a:r>
            <a:r>
              <a:rPr lang="en-US" baseline="0" dirty="0" smtClean="0"/>
              <a:t> é </a:t>
            </a:r>
            <a:r>
              <a:rPr lang="en-US" baseline="0" dirty="0" err="1" smtClean="0"/>
              <a:t>referida</a:t>
            </a:r>
            <a:r>
              <a:rPr lang="en-US" baseline="0" dirty="0" smtClean="0"/>
              <a:t> </a:t>
            </a:r>
            <a:r>
              <a:rPr lang="en-US" baseline="0" dirty="0" err="1" smtClean="0"/>
              <a:t>sobre</a:t>
            </a:r>
            <a:r>
              <a:rPr lang="en-US" baseline="0" dirty="0" smtClean="0"/>
              <a:t> </a:t>
            </a:r>
            <a:r>
              <a:rPr lang="en-US" baseline="0" dirty="0" err="1" smtClean="0"/>
              <a:t>fábricas</a:t>
            </a:r>
            <a:r>
              <a:rPr lang="en-US" baseline="0" dirty="0" smtClean="0"/>
              <a:t> a </a:t>
            </a:r>
            <a:r>
              <a:rPr lang="en-US" baseline="0" dirty="0" err="1" smtClean="0"/>
              <a:t>polurirem</a:t>
            </a:r>
            <a:r>
              <a:rPr lang="en-US" baseline="0" dirty="0" smtClean="0"/>
              <a:t> e o </a:t>
            </a:r>
            <a:r>
              <a:rPr lang="en-US" baseline="0" dirty="0" err="1" smtClean="0"/>
              <a:t>mecianos</a:t>
            </a:r>
            <a:r>
              <a:rPr lang="en-US" baseline="0" dirty="0" smtClean="0"/>
              <a:t> fiscal que </a:t>
            </a:r>
            <a:r>
              <a:rPr lang="en-US" baseline="0" dirty="0" err="1" smtClean="0"/>
              <a:t>levaria</a:t>
            </a:r>
            <a:r>
              <a:rPr lang="en-US" baseline="0" dirty="0" smtClean="0"/>
              <a:t> a </a:t>
            </a:r>
            <a:r>
              <a:rPr lang="en-US" baseline="0" dirty="0" err="1" smtClean="0"/>
              <a:t>contorlar</a:t>
            </a:r>
            <a:r>
              <a:rPr lang="en-US" baseline="0" dirty="0" smtClean="0"/>
              <a:t> a </a:t>
            </a:r>
            <a:r>
              <a:rPr lang="en-US" baseline="0" dirty="0" err="1" smtClean="0"/>
              <a:t>poluirção</a:t>
            </a:r>
            <a:r>
              <a:rPr lang="en-US" baseline="0" dirty="0" smtClean="0"/>
              <a:t>.</a:t>
            </a:r>
          </a:p>
          <a:p>
            <a:endParaRPr lang="en-US" dirty="0" smtClean="0"/>
          </a:p>
          <a:p>
            <a:r>
              <a:rPr lang="en-US" dirty="0" err="1" smtClean="0"/>
              <a:t>Entramos</a:t>
            </a:r>
            <a:r>
              <a:rPr lang="en-US" dirty="0" smtClean="0"/>
              <a:t>, </a:t>
            </a:r>
            <a:r>
              <a:rPr lang="en-US" dirty="0" err="1" smtClean="0"/>
              <a:t>assim</a:t>
            </a:r>
            <a:r>
              <a:rPr lang="en-US" dirty="0" smtClean="0"/>
              <a:t>, </a:t>
            </a:r>
            <a:r>
              <a:rPr lang="en-US" dirty="0" err="1" smtClean="0"/>
              <a:t>por</a:t>
            </a:r>
            <a:r>
              <a:rPr lang="en-US" baseline="0" dirty="0" smtClean="0"/>
              <a:t> um </a:t>
            </a:r>
            <a:r>
              <a:rPr lang="en-US" baseline="0" dirty="0" err="1" smtClean="0"/>
              <a:t>pmecanismo</a:t>
            </a:r>
            <a:r>
              <a:rPr lang="en-US" baseline="0" dirty="0" smtClean="0"/>
              <a:t> </a:t>
            </a:r>
            <a:r>
              <a:rPr lang="en-US" baseline="0" dirty="0" err="1" smtClean="0"/>
              <a:t>tangencial</a:t>
            </a:r>
            <a:r>
              <a:rPr lang="en-US" baseline="0" dirty="0" smtClean="0"/>
              <a:t> à </a:t>
            </a:r>
            <a:r>
              <a:rPr lang="en-US" baseline="0" dirty="0" err="1" smtClean="0"/>
              <a:t>quetsão</a:t>
            </a:r>
            <a:r>
              <a:rPr lang="en-US" baseline="0" dirty="0" smtClean="0"/>
              <a:t> dos </a:t>
            </a:r>
            <a:r>
              <a:rPr lang="en-US" baseline="0" dirty="0" err="1" smtClean="0"/>
              <a:t>comuns</a:t>
            </a:r>
            <a:r>
              <a:rPr lang="en-US" baseline="0" dirty="0" smtClean="0"/>
              <a:t> que é a forma de </a:t>
            </a:r>
            <a:r>
              <a:rPr lang="en-US" baseline="0" dirty="0" err="1" smtClean="0"/>
              <a:t>avaliar</a:t>
            </a:r>
            <a:r>
              <a:rPr lang="en-US" baseline="0" dirty="0" smtClean="0"/>
              <a:t> </a:t>
            </a:r>
            <a:r>
              <a:rPr lang="en-US" baseline="0" dirty="0" err="1" smtClean="0"/>
              <a:t>os</a:t>
            </a:r>
            <a:r>
              <a:rPr lang="en-US" baseline="0" dirty="0" smtClean="0"/>
              <a:t> </a:t>
            </a:r>
            <a:r>
              <a:rPr lang="en-US" baseline="0" dirty="0" err="1" smtClean="0"/>
              <a:t>impactos</a:t>
            </a:r>
            <a:r>
              <a:rPr lang="en-US" baseline="0" dirty="0" smtClean="0"/>
              <a:t> </a:t>
            </a:r>
            <a:r>
              <a:rPr lang="en-US" baseline="0" dirty="0" err="1" smtClean="0"/>
              <a:t>sociais</a:t>
            </a:r>
            <a:r>
              <a:rPr lang="en-US" baseline="0" dirty="0" smtClean="0"/>
              <a:t> das </a:t>
            </a:r>
            <a:r>
              <a:rPr lang="en-US" baseline="0" dirty="0" err="1" smtClean="0"/>
              <a:t>consequencias</a:t>
            </a:r>
            <a:r>
              <a:rPr lang="en-US" baseline="0" dirty="0" smtClean="0"/>
              <a:t> de </a:t>
            </a:r>
            <a:r>
              <a:rPr lang="en-US" baseline="0" dirty="0" err="1" smtClean="0"/>
              <a:t>dirieots</a:t>
            </a:r>
            <a:r>
              <a:rPr lang="en-US" baseline="0" dirty="0" smtClean="0"/>
              <a:t> d </a:t>
            </a:r>
            <a:r>
              <a:rPr lang="en-US" baseline="0" dirty="0" err="1" smtClean="0"/>
              <a:t>eproprieade</a:t>
            </a:r>
            <a:endParaRPr lang="pt-PT" dirty="0"/>
          </a:p>
        </p:txBody>
      </p:sp>
      <p:sp>
        <p:nvSpPr>
          <p:cNvPr id="4" name="Slide Number Placeholder 3"/>
          <p:cNvSpPr>
            <a:spLocks noGrp="1"/>
          </p:cNvSpPr>
          <p:nvPr>
            <p:ph type="sldNum" sz="quarter" idx="10"/>
          </p:nvPr>
        </p:nvSpPr>
        <p:spPr/>
        <p:txBody>
          <a:bodyPr/>
          <a:lstStyle/>
          <a:p>
            <a:fld id="{4546CF38-6FC9-456F-A640-01DB0DC5B522}" type="slidenum">
              <a:rPr lang="pt-PT" smtClean="0"/>
              <a:t>9</a:t>
            </a:fld>
            <a:endParaRPr lang="pt-PT"/>
          </a:p>
        </p:txBody>
      </p:sp>
    </p:spTree>
    <p:extLst>
      <p:ext uri="{BB962C8B-B14F-4D97-AF65-F5344CB8AC3E}">
        <p14:creationId xmlns:p14="http://schemas.microsoft.com/office/powerpoint/2010/main" val="1279873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P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7BF5BE09-FBA8-44FD-9098-456FD6963404}" type="datetimeFigureOut">
              <a:rPr lang="pt-PT" smtClean="0"/>
              <a:t>07-10-2015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0B4BE5-A782-4FC1-BF41-3976A91BE049}" type="slidenum">
              <a:rPr lang="pt-PT" smtClean="0"/>
              <a:t>‹#›</a:t>
            </a:fld>
            <a:endParaRPr lang="pt-PT"/>
          </a:p>
        </p:txBody>
      </p:sp>
    </p:spTree>
    <p:extLst>
      <p:ext uri="{BB962C8B-B14F-4D97-AF65-F5344CB8AC3E}">
        <p14:creationId xmlns:p14="http://schemas.microsoft.com/office/powerpoint/2010/main" val="192617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7BF5BE09-FBA8-44FD-9098-456FD6963404}" type="datetimeFigureOut">
              <a:rPr lang="pt-PT" smtClean="0"/>
              <a:t>07-10-2015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0B4BE5-A782-4FC1-BF41-3976A91BE049}" type="slidenum">
              <a:rPr lang="pt-PT" smtClean="0"/>
              <a:t>‹#›</a:t>
            </a:fld>
            <a:endParaRPr lang="pt-PT"/>
          </a:p>
        </p:txBody>
      </p:sp>
    </p:spTree>
    <p:extLst>
      <p:ext uri="{BB962C8B-B14F-4D97-AF65-F5344CB8AC3E}">
        <p14:creationId xmlns:p14="http://schemas.microsoft.com/office/powerpoint/2010/main" val="345951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7BF5BE09-FBA8-44FD-9098-456FD6963404}" type="datetimeFigureOut">
              <a:rPr lang="pt-PT" smtClean="0"/>
              <a:t>07-10-2015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0B4BE5-A782-4FC1-BF41-3976A91BE049}" type="slidenum">
              <a:rPr lang="pt-PT" smtClean="0"/>
              <a:t>‹#›</a:t>
            </a:fld>
            <a:endParaRPr lang="pt-PT"/>
          </a:p>
        </p:txBody>
      </p:sp>
    </p:spTree>
    <p:extLst>
      <p:ext uri="{BB962C8B-B14F-4D97-AF65-F5344CB8AC3E}">
        <p14:creationId xmlns:p14="http://schemas.microsoft.com/office/powerpoint/2010/main" val="86717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7BF5BE09-FBA8-44FD-9098-456FD6963404}" type="datetimeFigureOut">
              <a:rPr lang="pt-PT" smtClean="0"/>
              <a:t>07-10-2015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0B4BE5-A782-4FC1-BF41-3976A91BE049}" type="slidenum">
              <a:rPr lang="pt-PT" smtClean="0"/>
              <a:t>‹#›</a:t>
            </a:fld>
            <a:endParaRPr lang="pt-PT"/>
          </a:p>
        </p:txBody>
      </p:sp>
    </p:spTree>
    <p:extLst>
      <p:ext uri="{BB962C8B-B14F-4D97-AF65-F5344CB8AC3E}">
        <p14:creationId xmlns:p14="http://schemas.microsoft.com/office/powerpoint/2010/main" val="187195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P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5BE09-FBA8-44FD-9098-456FD6963404}" type="datetimeFigureOut">
              <a:rPr lang="pt-PT" smtClean="0"/>
              <a:t>07-10-2015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0B4BE5-A782-4FC1-BF41-3976A91BE049}" type="slidenum">
              <a:rPr lang="pt-PT" smtClean="0"/>
              <a:t>‹#›</a:t>
            </a:fld>
            <a:endParaRPr lang="pt-PT"/>
          </a:p>
        </p:txBody>
      </p:sp>
    </p:spTree>
    <p:extLst>
      <p:ext uri="{BB962C8B-B14F-4D97-AF65-F5344CB8AC3E}">
        <p14:creationId xmlns:p14="http://schemas.microsoft.com/office/powerpoint/2010/main" val="3938726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7BF5BE09-FBA8-44FD-9098-456FD6963404}" type="datetimeFigureOut">
              <a:rPr lang="pt-PT" smtClean="0"/>
              <a:t>07-10-2015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A0B4BE5-A782-4FC1-BF41-3976A91BE049}" type="slidenum">
              <a:rPr lang="pt-PT" smtClean="0"/>
              <a:t>‹#›</a:t>
            </a:fld>
            <a:endParaRPr lang="pt-PT"/>
          </a:p>
        </p:txBody>
      </p:sp>
    </p:spTree>
    <p:extLst>
      <p:ext uri="{BB962C8B-B14F-4D97-AF65-F5344CB8AC3E}">
        <p14:creationId xmlns:p14="http://schemas.microsoft.com/office/powerpoint/2010/main" val="1567710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P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7BF5BE09-FBA8-44FD-9098-456FD6963404}" type="datetimeFigureOut">
              <a:rPr lang="pt-PT" smtClean="0"/>
              <a:t>07-10-2015</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1A0B4BE5-A782-4FC1-BF41-3976A91BE049}" type="slidenum">
              <a:rPr lang="pt-PT" smtClean="0"/>
              <a:t>‹#›</a:t>
            </a:fld>
            <a:endParaRPr lang="pt-PT"/>
          </a:p>
        </p:txBody>
      </p:sp>
    </p:spTree>
    <p:extLst>
      <p:ext uri="{BB962C8B-B14F-4D97-AF65-F5344CB8AC3E}">
        <p14:creationId xmlns:p14="http://schemas.microsoft.com/office/powerpoint/2010/main" val="149436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7BF5BE09-FBA8-44FD-9098-456FD6963404}" type="datetimeFigureOut">
              <a:rPr lang="pt-PT" smtClean="0"/>
              <a:t>07-10-2015</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1A0B4BE5-A782-4FC1-BF41-3976A91BE049}" type="slidenum">
              <a:rPr lang="pt-PT" smtClean="0"/>
              <a:t>‹#›</a:t>
            </a:fld>
            <a:endParaRPr lang="pt-PT"/>
          </a:p>
        </p:txBody>
      </p:sp>
    </p:spTree>
    <p:extLst>
      <p:ext uri="{BB962C8B-B14F-4D97-AF65-F5344CB8AC3E}">
        <p14:creationId xmlns:p14="http://schemas.microsoft.com/office/powerpoint/2010/main" val="2979985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5BE09-FBA8-44FD-9098-456FD6963404}" type="datetimeFigureOut">
              <a:rPr lang="pt-PT" smtClean="0"/>
              <a:t>07-10-2015</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1A0B4BE5-A782-4FC1-BF41-3976A91BE049}" type="slidenum">
              <a:rPr lang="pt-PT" smtClean="0"/>
              <a:t>‹#›</a:t>
            </a:fld>
            <a:endParaRPr lang="pt-PT"/>
          </a:p>
        </p:txBody>
      </p:sp>
    </p:spTree>
    <p:extLst>
      <p:ext uri="{BB962C8B-B14F-4D97-AF65-F5344CB8AC3E}">
        <p14:creationId xmlns:p14="http://schemas.microsoft.com/office/powerpoint/2010/main" val="3044101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5BE09-FBA8-44FD-9098-456FD6963404}" type="datetimeFigureOut">
              <a:rPr lang="pt-PT" smtClean="0"/>
              <a:t>07-10-2015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A0B4BE5-A782-4FC1-BF41-3976A91BE049}" type="slidenum">
              <a:rPr lang="pt-PT" smtClean="0"/>
              <a:t>‹#›</a:t>
            </a:fld>
            <a:endParaRPr lang="pt-PT"/>
          </a:p>
        </p:txBody>
      </p:sp>
    </p:spTree>
    <p:extLst>
      <p:ext uri="{BB962C8B-B14F-4D97-AF65-F5344CB8AC3E}">
        <p14:creationId xmlns:p14="http://schemas.microsoft.com/office/powerpoint/2010/main" val="32673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5BE09-FBA8-44FD-9098-456FD6963404}" type="datetimeFigureOut">
              <a:rPr lang="pt-PT" smtClean="0"/>
              <a:t>07-10-2015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A0B4BE5-A782-4FC1-BF41-3976A91BE049}" type="slidenum">
              <a:rPr lang="pt-PT" smtClean="0"/>
              <a:t>‹#›</a:t>
            </a:fld>
            <a:endParaRPr lang="pt-PT"/>
          </a:p>
        </p:txBody>
      </p:sp>
    </p:spTree>
    <p:extLst>
      <p:ext uri="{BB962C8B-B14F-4D97-AF65-F5344CB8AC3E}">
        <p14:creationId xmlns:p14="http://schemas.microsoft.com/office/powerpoint/2010/main" val="4203660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5BE09-FBA8-44FD-9098-456FD6963404}" type="datetimeFigureOut">
              <a:rPr lang="pt-PT" smtClean="0"/>
              <a:t>07-10-2015</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B4BE5-A782-4FC1-BF41-3976A91BE049}" type="slidenum">
              <a:rPr lang="pt-PT" smtClean="0"/>
              <a:t>‹#›</a:t>
            </a:fld>
            <a:endParaRPr lang="pt-PT"/>
          </a:p>
        </p:txBody>
      </p:sp>
    </p:spTree>
    <p:extLst>
      <p:ext uri="{BB962C8B-B14F-4D97-AF65-F5344CB8AC3E}">
        <p14:creationId xmlns:p14="http://schemas.microsoft.com/office/powerpoint/2010/main" val="3314527763"/>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dirty="0"/>
              <a:t>Aula 3 </a:t>
            </a:r>
            <a:r>
              <a:rPr lang="pt-PT" dirty="0" smtClean="0"/>
              <a:t>– Direitos </a:t>
            </a:r>
            <a:r>
              <a:rPr lang="pt-PT" dirty="0"/>
              <a:t>de </a:t>
            </a:r>
            <a:r>
              <a:rPr lang="pt-PT" dirty="0" smtClean="0"/>
              <a:t>propriedade e custos de transação</a:t>
            </a:r>
            <a:endParaRPr lang="pt-PT" dirty="0"/>
          </a:p>
        </p:txBody>
      </p:sp>
      <p:sp>
        <p:nvSpPr>
          <p:cNvPr id="3" name="Content Placeholder 2"/>
          <p:cNvSpPr>
            <a:spLocks noGrp="1"/>
          </p:cNvSpPr>
          <p:nvPr>
            <p:ph idx="1"/>
          </p:nvPr>
        </p:nvSpPr>
        <p:spPr/>
        <p:txBody>
          <a:bodyPr>
            <a:normAutofit/>
          </a:bodyPr>
          <a:lstStyle/>
          <a:p>
            <a:pPr marL="0" indent="0">
              <a:buNone/>
            </a:pPr>
            <a:r>
              <a:rPr lang="pt-PT" b="1" dirty="0" smtClean="0"/>
              <a:t>A. Direitos </a:t>
            </a:r>
            <a:r>
              <a:rPr lang="pt-PT" b="1" dirty="0"/>
              <a:t>de Propriedade </a:t>
            </a:r>
          </a:p>
          <a:p>
            <a:pPr marL="0" indent="0">
              <a:buNone/>
            </a:pPr>
            <a:r>
              <a:rPr lang="pt-PT" dirty="0" smtClean="0"/>
              <a:t>A.1- </a:t>
            </a:r>
            <a:r>
              <a:rPr lang="pt-PT" dirty="0" err="1"/>
              <a:t>Aspectos</a:t>
            </a:r>
            <a:r>
              <a:rPr lang="pt-PT" dirty="0"/>
              <a:t> básicos da teoria</a:t>
            </a:r>
          </a:p>
          <a:p>
            <a:pPr marL="0" indent="0">
              <a:buNone/>
            </a:pPr>
            <a:r>
              <a:rPr lang="pt-PT" dirty="0" smtClean="0"/>
              <a:t>A.2- </a:t>
            </a:r>
            <a:r>
              <a:rPr lang="pt-PT" dirty="0"/>
              <a:t>Tipos de </a:t>
            </a:r>
            <a:r>
              <a:rPr lang="pt-PT" dirty="0" smtClean="0"/>
              <a:t>bens e direitos </a:t>
            </a:r>
            <a:r>
              <a:rPr lang="pt-PT" dirty="0"/>
              <a:t>de </a:t>
            </a:r>
            <a:r>
              <a:rPr lang="pt-PT" dirty="0" smtClean="0"/>
              <a:t>propriedade </a:t>
            </a:r>
          </a:p>
          <a:p>
            <a:pPr marL="0" indent="0">
              <a:buNone/>
            </a:pPr>
            <a:r>
              <a:rPr lang="pt-PT" dirty="0"/>
              <a:t>	</a:t>
            </a:r>
            <a:r>
              <a:rPr lang="pt-PT" dirty="0" smtClean="0"/>
              <a:t>a) “</a:t>
            </a:r>
            <a:r>
              <a:rPr lang="pt-PT" dirty="0"/>
              <a:t>tragédia dos comuns</a:t>
            </a:r>
            <a:r>
              <a:rPr lang="pt-PT" dirty="0" smtClean="0"/>
              <a:t>”.</a:t>
            </a:r>
          </a:p>
          <a:p>
            <a:pPr marL="0" indent="0">
              <a:buNone/>
            </a:pPr>
            <a:r>
              <a:rPr lang="pt-PT" dirty="0"/>
              <a:t>	</a:t>
            </a:r>
            <a:r>
              <a:rPr lang="pt-PT" dirty="0" smtClean="0"/>
              <a:t>b) </a:t>
            </a:r>
            <a:r>
              <a:rPr lang="pt-PT" dirty="0"/>
              <a:t>e</a:t>
            </a:r>
            <a:r>
              <a:rPr lang="pt-PT" dirty="0" smtClean="0"/>
              <a:t>xternalidade e o teorema de </a:t>
            </a:r>
            <a:r>
              <a:rPr lang="pt-PT" dirty="0" err="1" smtClean="0"/>
              <a:t>Coase</a:t>
            </a:r>
            <a:endParaRPr lang="pt-PT" dirty="0"/>
          </a:p>
          <a:p>
            <a:pPr marL="0" indent="0">
              <a:buNone/>
            </a:pPr>
            <a:r>
              <a:rPr lang="pt-PT" b="1" dirty="0" smtClean="0"/>
              <a:t>B. Custos de </a:t>
            </a:r>
            <a:r>
              <a:rPr lang="pt-PT" b="1" dirty="0" err="1" smtClean="0"/>
              <a:t>transacção</a:t>
            </a:r>
            <a:r>
              <a:rPr lang="pt-PT" b="1" dirty="0" smtClean="0"/>
              <a:t> </a:t>
            </a:r>
          </a:p>
          <a:p>
            <a:pPr marL="0" indent="0">
              <a:buNone/>
            </a:pPr>
            <a:r>
              <a:rPr lang="en-US" dirty="0" smtClean="0"/>
              <a:t>B1. </a:t>
            </a:r>
            <a:r>
              <a:rPr lang="en-US" dirty="0" err="1" smtClean="0"/>
              <a:t>Teroema</a:t>
            </a:r>
            <a:r>
              <a:rPr lang="en-US" dirty="0" smtClean="0"/>
              <a:t> de </a:t>
            </a:r>
            <a:r>
              <a:rPr lang="en-US" dirty="0"/>
              <a:t>C</a:t>
            </a:r>
            <a:r>
              <a:rPr lang="en-US" dirty="0" smtClean="0"/>
              <a:t>oase e </a:t>
            </a:r>
            <a:r>
              <a:rPr lang="en-US" dirty="0" err="1" smtClean="0"/>
              <a:t>custos</a:t>
            </a:r>
            <a:r>
              <a:rPr lang="en-US" dirty="0" smtClean="0"/>
              <a:t> de </a:t>
            </a:r>
            <a:r>
              <a:rPr lang="en-US" dirty="0" err="1" smtClean="0"/>
              <a:t>transacção</a:t>
            </a:r>
            <a:endParaRPr lang="en-US" dirty="0" smtClean="0"/>
          </a:p>
          <a:p>
            <a:pPr marL="0" indent="0">
              <a:buNone/>
            </a:pPr>
            <a:r>
              <a:rPr lang="en-US" dirty="0" smtClean="0"/>
              <a:t>B.2- </a:t>
            </a:r>
            <a:r>
              <a:rPr lang="en-US" dirty="0" err="1" smtClean="0"/>
              <a:t>Definição</a:t>
            </a:r>
            <a:r>
              <a:rPr lang="en-US" dirty="0" smtClean="0"/>
              <a:t>, </a:t>
            </a:r>
            <a:r>
              <a:rPr lang="en-US" dirty="0" err="1"/>
              <a:t>f</a:t>
            </a:r>
            <a:r>
              <a:rPr lang="en-US" dirty="0" err="1" smtClean="0"/>
              <a:t>actores</a:t>
            </a:r>
            <a:r>
              <a:rPr lang="en-US" dirty="0" smtClean="0"/>
              <a:t> e </a:t>
            </a:r>
            <a:r>
              <a:rPr lang="en-US" dirty="0" err="1" smtClean="0"/>
              <a:t>contextos</a:t>
            </a:r>
            <a:r>
              <a:rPr lang="en-US" dirty="0" smtClean="0"/>
              <a:t> </a:t>
            </a:r>
            <a:r>
              <a:rPr lang="en-US" dirty="0" err="1" smtClean="0"/>
              <a:t>relacionais</a:t>
            </a:r>
            <a:r>
              <a:rPr lang="en-US" dirty="0" smtClean="0"/>
              <a:t>.</a:t>
            </a:r>
            <a:endParaRPr lang="pt-PT" dirty="0"/>
          </a:p>
          <a:p>
            <a:endParaRPr lang="pt-PT" dirty="0"/>
          </a:p>
        </p:txBody>
      </p:sp>
    </p:spTree>
    <p:extLst>
      <p:ext uri="{BB962C8B-B14F-4D97-AF65-F5344CB8AC3E}">
        <p14:creationId xmlns:p14="http://schemas.microsoft.com/office/powerpoint/2010/main" val="3286525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A.2- Bens </a:t>
            </a:r>
            <a:r>
              <a:rPr lang="en-US" dirty="0" err="1" smtClean="0"/>
              <a:t>comuns</a:t>
            </a:r>
            <a:r>
              <a:rPr lang="en-US" dirty="0" smtClean="0"/>
              <a:t> e </a:t>
            </a:r>
            <a:r>
              <a:rPr lang="en-US" dirty="0" err="1" smtClean="0"/>
              <a:t>direitos</a:t>
            </a:r>
            <a:r>
              <a:rPr lang="en-US" dirty="0" smtClean="0"/>
              <a:t> de </a:t>
            </a:r>
            <a:r>
              <a:rPr lang="en-US" dirty="0" err="1" smtClean="0"/>
              <a:t>propriedade</a:t>
            </a:r>
            <a:endParaRPr lang="pt-PT"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5291168"/>
              </p:ext>
            </p:extLst>
          </p:nvPr>
        </p:nvGraphicFramePr>
        <p:xfrm>
          <a:off x="2351315" y="1690686"/>
          <a:ext cx="7527471" cy="4318228"/>
        </p:xfrm>
        <a:graphic>
          <a:graphicData uri="http://schemas.openxmlformats.org/drawingml/2006/table">
            <a:tbl>
              <a:tblPr/>
              <a:tblGrid>
                <a:gridCol w="1071367"/>
                <a:gridCol w="1071367"/>
                <a:gridCol w="1517770"/>
                <a:gridCol w="1361530"/>
                <a:gridCol w="1255508"/>
                <a:gridCol w="1249929"/>
              </a:tblGrid>
              <a:tr h="1233778">
                <a:tc>
                  <a:txBody>
                    <a:bodyPr/>
                    <a:lstStyle/>
                    <a:p>
                      <a:pPr algn="l" fontAlgn="b"/>
                      <a:r>
                        <a:rPr lang="pt-PT" sz="1800" b="0"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PT" sz="1800" b="0" i="0" u="none" strike="noStrike" dirty="0">
                          <a:solidFill>
                            <a:srgbClr val="000000"/>
                          </a:solidFill>
                          <a:effectLst/>
                          <a:latin typeface="Calibri" panose="020F0502020204030204" pitchFamily="34" charset="0"/>
                        </a:rPr>
                        <a:t>posse plena</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PT" sz="1800" b="0" i="0" u="none" strike="noStrike">
                          <a:solidFill>
                            <a:srgbClr val="000000"/>
                          </a:solidFill>
                          <a:effectLst/>
                          <a:latin typeface="Calibri" panose="020F0502020204030204" pitchFamily="34" charset="0"/>
                        </a:rPr>
                        <a:t>proprietário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PT" sz="1800" b="0" i="0" u="none" strike="noStrike">
                          <a:solidFill>
                            <a:srgbClr val="000000"/>
                          </a:solidFill>
                          <a:effectLst/>
                          <a:latin typeface="Calibri" panose="020F0502020204030204" pitchFamily="34" charset="0"/>
                        </a:rPr>
                        <a:t>requerente autorizado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PT" sz="1800" b="0" i="0" u="none" strike="noStrike">
                          <a:solidFill>
                            <a:srgbClr val="000000"/>
                          </a:solidFill>
                          <a:effectLst/>
                          <a:latin typeface="Calibri" panose="020F0502020204030204" pitchFamily="34" charset="0"/>
                        </a:rPr>
                        <a:t>utilizador autorizado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PT" sz="1800" b="0" i="0" u="none" strike="noStrike">
                          <a:solidFill>
                            <a:srgbClr val="000000"/>
                          </a:solidFill>
                          <a:effectLst/>
                          <a:latin typeface="Calibri" panose="020F0502020204030204" pitchFamily="34" charset="0"/>
                        </a:rPr>
                        <a:t>"vistante" autorizado</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6890">
                <a:tc>
                  <a:txBody>
                    <a:bodyPr/>
                    <a:lstStyle/>
                    <a:p>
                      <a:pPr algn="l" fontAlgn="b"/>
                      <a:r>
                        <a:rPr lang="pt-PT" sz="1800" b="0" i="0" u="none" strike="noStrike">
                          <a:solidFill>
                            <a:srgbClr val="000000"/>
                          </a:solidFill>
                          <a:effectLst/>
                          <a:latin typeface="Calibri" panose="020F0502020204030204" pitchFamily="34" charset="0"/>
                        </a:rPr>
                        <a:t>acesso</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PT" sz="1800" b="0" i="0" u="none" strike="noStrike" dirty="0">
                          <a:solidFill>
                            <a:srgbClr val="000000"/>
                          </a:solidFill>
                          <a:effectLst/>
                          <a:latin typeface="Calibri" panose="020F0502020204030204" pitchFamily="34" charset="0"/>
                        </a:rPr>
                        <a:t>X</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pt-PT" sz="1800" b="0" i="0" u="none" strike="noStrike">
                          <a:solidFill>
                            <a:srgbClr val="000000"/>
                          </a:solidFill>
                          <a:effectLst/>
                          <a:latin typeface="Calibri" panose="020F0502020204030204" pitchFamily="34" charset="0"/>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pt-PT" sz="1800" b="0" i="0" u="none" strike="noStrike">
                          <a:solidFill>
                            <a:srgbClr val="000000"/>
                          </a:solidFill>
                          <a:effectLst/>
                          <a:latin typeface="Calibri" panose="020F0502020204030204" pitchFamily="34" charset="0"/>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pt-PT" sz="1800" b="0" i="0" u="none" strike="noStrike">
                          <a:solidFill>
                            <a:srgbClr val="000000"/>
                          </a:solidFill>
                          <a:effectLst/>
                          <a:latin typeface="Calibri" panose="020F0502020204030204" pitchFamily="34" charset="0"/>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pt-PT" sz="1800" b="0" i="0" u="none" strike="noStrike">
                          <a:solidFill>
                            <a:srgbClr val="000000"/>
                          </a:solidFill>
                          <a:effectLst/>
                          <a:latin typeface="Calibri" panose="020F0502020204030204" pitchFamily="34" charset="0"/>
                        </a:rPr>
                        <a:t>X</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616890">
                <a:tc>
                  <a:txBody>
                    <a:bodyPr/>
                    <a:lstStyle/>
                    <a:p>
                      <a:pPr algn="l" fontAlgn="b"/>
                      <a:r>
                        <a:rPr lang="pt-PT" sz="1800" b="0" i="0" u="none" strike="noStrike">
                          <a:solidFill>
                            <a:srgbClr val="000000"/>
                          </a:solidFill>
                          <a:effectLst/>
                          <a:latin typeface="Calibri" panose="020F0502020204030204" pitchFamily="34" charset="0"/>
                        </a:rPr>
                        <a:t>extracção</a:t>
                      </a:r>
                    </a:p>
                  </a:txBody>
                  <a:tcPr marL="9525" marR="9525" marT="9525" marB="0" anchor="b">
                    <a:lnL>
                      <a:noFill/>
                    </a:lnL>
                    <a:lnR>
                      <a:noFill/>
                    </a:lnR>
                    <a:lnT>
                      <a:noFill/>
                    </a:lnT>
                    <a:lnB>
                      <a:noFill/>
                    </a:lnB>
                  </a:tcPr>
                </a:tc>
                <a:tc>
                  <a:txBody>
                    <a:bodyPr/>
                    <a:lstStyle/>
                    <a:p>
                      <a:pPr algn="ctr" fontAlgn="b"/>
                      <a:r>
                        <a:rPr lang="pt-PT" sz="1800" b="0" i="0" u="none" strike="noStrike" dirty="0">
                          <a:solidFill>
                            <a:srgbClr val="000000"/>
                          </a:solidFill>
                          <a:effectLst/>
                          <a:latin typeface="Calibri" panose="020F0502020204030204" pitchFamily="34" charset="0"/>
                        </a:rPr>
                        <a:t>X</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dirty="0">
                          <a:solidFill>
                            <a:srgbClr val="000000"/>
                          </a:solidFill>
                          <a:effectLst/>
                          <a:latin typeface="Calibri" panose="020F0502020204030204" pitchFamily="34" charset="0"/>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a:solidFill>
                            <a:srgbClr val="000000"/>
                          </a:solidFill>
                          <a:effectLst/>
                          <a:latin typeface="Calibri" panose="020F0502020204030204" pitchFamily="34" charset="0"/>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a:solidFill>
                            <a:srgbClr val="000000"/>
                          </a:solidFill>
                          <a:effectLst/>
                          <a:latin typeface="Calibri" panose="020F0502020204030204" pitchFamily="34" charset="0"/>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616890">
                <a:tc>
                  <a:txBody>
                    <a:bodyPr/>
                    <a:lstStyle/>
                    <a:p>
                      <a:pPr algn="l" fontAlgn="b"/>
                      <a:r>
                        <a:rPr lang="pt-PT" sz="1800" b="0" i="0" u="none" strike="noStrike" dirty="0">
                          <a:solidFill>
                            <a:srgbClr val="000000"/>
                          </a:solidFill>
                          <a:effectLst/>
                          <a:latin typeface="Calibri" panose="020F0502020204030204" pitchFamily="34" charset="0"/>
                        </a:rPr>
                        <a:t>gestão</a:t>
                      </a:r>
                    </a:p>
                  </a:txBody>
                  <a:tcPr marL="9525" marR="9525" marT="9525" marB="0" anchor="b">
                    <a:lnL>
                      <a:noFill/>
                    </a:lnL>
                    <a:lnR>
                      <a:noFill/>
                    </a:lnR>
                    <a:lnT>
                      <a:noFill/>
                    </a:lnT>
                    <a:lnB>
                      <a:noFill/>
                    </a:lnB>
                  </a:tcPr>
                </a:tc>
                <a:tc>
                  <a:txBody>
                    <a:bodyPr/>
                    <a:lstStyle/>
                    <a:p>
                      <a:pPr algn="ctr" fontAlgn="b"/>
                      <a:r>
                        <a:rPr lang="pt-PT" sz="1800" b="0" i="0" u="none" strike="noStrike" dirty="0">
                          <a:solidFill>
                            <a:srgbClr val="000000"/>
                          </a:solidFill>
                          <a:effectLst/>
                          <a:latin typeface="Calibri" panose="020F0502020204030204" pitchFamily="34" charset="0"/>
                        </a:rPr>
                        <a:t>X</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dirty="0">
                          <a:solidFill>
                            <a:srgbClr val="000000"/>
                          </a:solidFill>
                          <a:effectLst/>
                          <a:latin typeface="Calibri" panose="020F0502020204030204" pitchFamily="34" charset="0"/>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dirty="0">
                          <a:solidFill>
                            <a:srgbClr val="000000"/>
                          </a:solidFill>
                          <a:effectLst/>
                          <a:latin typeface="Calibri" panose="020F0502020204030204" pitchFamily="34" charset="0"/>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616890">
                <a:tc>
                  <a:txBody>
                    <a:bodyPr/>
                    <a:lstStyle/>
                    <a:p>
                      <a:pPr algn="l" fontAlgn="b"/>
                      <a:r>
                        <a:rPr lang="pt-PT" sz="1800" b="0" i="0" u="none" strike="noStrike">
                          <a:solidFill>
                            <a:srgbClr val="000000"/>
                          </a:solidFill>
                          <a:effectLst/>
                          <a:latin typeface="Calibri" panose="020F0502020204030204" pitchFamily="34" charset="0"/>
                        </a:rPr>
                        <a:t>exclusão</a:t>
                      </a:r>
                    </a:p>
                  </a:txBody>
                  <a:tcPr marL="9525" marR="9525" marT="9525" marB="0" anchor="b">
                    <a:lnL>
                      <a:noFill/>
                    </a:lnL>
                    <a:lnR>
                      <a:noFill/>
                    </a:lnR>
                    <a:lnT>
                      <a:noFill/>
                    </a:lnT>
                    <a:lnB>
                      <a:noFill/>
                    </a:lnB>
                  </a:tcPr>
                </a:tc>
                <a:tc>
                  <a:txBody>
                    <a:bodyPr/>
                    <a:lstStyle/>
                    <a:p>
                      <a:pPr algn="ctr" fontAlgn="b"/>
                      <a:r>
                        <a:rPr lang="pt-PT" sz="1800" b="0" i="0" u="none" strike="noStrike">
                          <a:solidFill>
                            <a:srgbClr val="000000"/>
                          </a:solidFill>
                          <a:effectLst/>
                          <a:latin typeface="Calibri" panose="020F0502020204030204" pitchFamily="34" charset="0"/>
                        </a:rPr>
                        <a:t>X</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dirty="0">
                          <a:solidFill>
                            <a:srgbClr val="000000"/>
                          </a:solidFill>
                          <a:effectLst/>
                          <a:latin typeface="Calibri" panose="020F0502020204030204" pitchFamily="34" charset="0"/>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616890">
                <a:tc>
                  <a:txBody>
                    <a:bodyPr/>
                    <a:lstStyle/>
                    <a:p>
                      <a:pPr algn="l" fontAlgn="b"/>
                      <a:r>
                        <a:rPr lang="pt-PT" sz="1800" b="0" i="0" u="none" strike="noStrike">
                          <a:solidFill>
                            <a:srgbClr val="000000"/>
                          </a:solidFill>
                          <a:effectLst/>
                          <a:latin typeface="Calibri" panose="020F0502020204030204" pitchFamily="34" charset="0"/>
                        </a:rPr>
                        <a:t>alienaçao</a:t>
                      </a:r>
                    </a:p>
                  </a:txBody>
                  <a:tcPr marL="9525" marR="9525" marT="9525" marB="0" anchor="b">
                    <a:lnL>
                      <a:noFill/>
                    </a:lnL>
                    <a:lnR>
                      <a:noFill/>
                    </a:lnR>
                    <a:lnT>
                      <a:noFill/>
                    </a:lnT>
                    <a:lnB>
                      <a:noFill/>
                    </a:lnB>
                  </a:tcPr>
                </a:tc>
                <a:tc>
                  <a:txBody>
                    <a:bodyPr/>
                    <a:lstStyle/>
                    <a:p>
                      <a:pPr algn="ctr" fontAlgn="b"/>
                      <a:r>
                        <a:rPr lang="pt-PT" sz="1800" b="0" i="0" u="none" strike="noStrike">
                          <a:solidFill>
                            <a:srgbClr val="000000"/>
                          </a:solidFill>
                          <a:effectLst/>
                          <a:latin typeface="Calibri" panose="020F0502020204030204" pitchFamily="34" charset="0"/>
                        </a:rPr>
                        <a:t>X</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pt-PT"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5" name="TextBox 4"/>
          <p:cNvSpPr txBox="1"/>
          <p:nvPr/>
        </p:nvSpPr>
        <p:spPr>
          <a:xfrm>
            <a:off x="963386" y="6449786"/>
            <a:ext cx="2107052" cy="369332"/>
          </a:xfrm>
          <a:prstGeom prst="rect">
            <a:avLst/>
          </a:prstGeom>
          <a:noFill/>
        </p:spPr>
        <p:txBody>
          <a:bodyPr wrap="none" rtlCol="0">
            <a:spAutoFit/>
          </a:bodyPr>
          <a:lstStyle/>
          <a:p>
            <a:r>
              <a:rPr lang="en-US" dirty="0" smtClean="0"/>
              <a:t>Fonte: </a:t>
            </a:r>
            <a:r>
              <a:rPr lang="en-US" dirty="0" err="1" smtClean="0"/>
              <a:t>Ostrom</a:t>
            </a:r>
            <a:r>
              <a:rPr lang="en-US" dirty="0" smtClean="0"/>
              <a:t> 2003 </a:t>
            </a:r>
            <a:endParaRPr lang="pt-PT" dirty="0"/>
          </a:p>
        </p:txBody>
      </p:sp>
    </p:spTree>
    <p:extLst>
      <p:ext uri="{BB962C8B-B14F-4D97-AF65-F5344CB8AC3E}">
        <p14:creationId xmlns:p14="http://schemas.microsoft.com/office/powerpoint/2010/main" val="1709835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p:txBody>
          <a:bodyPr>
            <a:normAutofit/>
          </a:bodyPr>
          <a:lstStyle/>
          <a:p>
            <a:pPr>
              <a:buFontTx/>
              <a:buChar char="-"/>
            </a:pPr>
            <a:endParaRPr lang="pt-PT" i="1" dirty="0"/>
          </a:p>
          <a:p>
            <a:pPr>
              <a:buFontTx/>
              <a:buChar char="-"/>
            </a:pPr>
            <a:r>
              <a:rPr lang="pt-PT" i="1" dirty="0"/>
              <a:t>A “tragédia dos comuns” resulta de uma indefinição ou ausência de direitos de propriedade sobre “bens/recursos com custos elevados de exclusão – bens comuns”.</a:t>
            </a:r>
          </a:p>
          <a:p>
            <a:pPr>
              <a:buFontTx/>
              <a:buChar char="-"/>
            </a:pPr>
            <a:r>
              <a:rPr lang="pt-PT" i="1" dirty="0"/>
              <a:t>E por que é difícil impor a exclusão?</a:t>
            </a:r>
          </a:p>
          <a:p>
            <a:pPr>
              <a:buFontTx/>
              <a:buChar char="-"/>
            </a:pPr>
            <a:r>
              <a:rPr lang="pt-PT" dirty="0"/>
              <a:t>S</a:t>
            </a:r>
            <a:r>
              <a:rPr lang="pt-PT" dirty="0" smtClean="0"/>
              <a:t>ão elevados </a:t>
            </a:r>
            <a:r>
              <a:rPr lang="pt-PT" dirty="0"/>
              <a:t>os </a:t>
            </a:r>
            <a:r>
              <a:rPr lang="pt-PT" b="1" i="1" dirty="0"/>
              <a:t>custos de negociação </a:t>
            </a:r>
            <a:r>
              <a:rPr lang="pt-PT" b="1" i="1" dirty="0" smtClean="0"/>
              <a:t>(transacção) </a:t>
            </a:r>
            <a:r>
              <a:rPr lang="pt-PT" dirty="0" smtClean="0"/>
              <a:t>para </a:t>
            </a:r>
            <a:r>
              <a:rPr lang="pt-PT" dirty="0"/>
              <a:t>alocar ou repartir os custos-benefícios </a:t>
            </a:r>
            <a:r>
              <a:rPr lang="pt-PT" dirty="0" smtClean="0"/>
              <a:t>entre as </a:t>
            </a:r>
            <a:r>
              <a:rPr lang="pt-PT" dirty="0"/>
              <a:t>partes, em função do quanto valorizam o direito de </a:t>
            </a:r>
            <a:r>
              <a:rPr lang="pt-PT" dirty="0" smtClean="0"/>
              <a:t>propriedade</a:t>
            </a:r>
            <a:r>
              <a:rPr lang="pt-PT" dirty="0"/>
              <a:t>. </a:t>
            </a:r>
            <a:endParaRPr lang="pt-PT" dirty="0" smtClean="0"/>
          </a:p>
          <a:p>
            <a:pPr>
              <a:buFontTx/>
              <a:buChar char="-"/>
            </a:pPr>
            <a:r>
              <a:rPr lang="pt-PT" dirty="0" smtClean="0"/>
              <a:t>Dificuldades </a:t>
            </a:r>
            <a:r>
              <a:rPr lang="pt-PT" b="1" dirty="0"/>
              <a:t>de </a:t>
            </a:r>
            <a:r>
              <a:rPr lang="pt-PT" b="1" dirty="0" smtClean="0"/>
              <a:t>medição </a:t>
            </a:r>
            <a:r>
              <a:rPr lang="pt-PT" dirty="0" smtClean="0"/>
              <a:t>dessa preferência relativa</a:t>
            </a:r>
            <a:r>
              <a:rPr lang="pt-PT" dirty="0" smtClean="0"/>
              <a:t>.</a:t>
            </a:r>
          </a:p>
          <a:p>
            <a:pPr>
              <a:buFontTx/>
              <a:buChar char="-"/>
            </a:pPr>
            <a:endParaRPr lang="pt-PT" dirty="0" smtClean="0"/>
          </a:p>
          <a:p>
            <a:pPr>
              <a:buFontTx/>
              <a:buChar char="-"/>
            </a:pPr>
            <a:endParaRPr lang="pt-PT" dirty="0"/>
          </a:p>
        </p:txBody>
      </p:sp>
      <p:sp>
        <p:nvSpPr>
          <p:cNvPr id="5" name="Title 1"/>
          <p:cNvSpPr>
            <a:spLocks noGrp="1"/>
          </p:cNvSpPr>
          <p:nvPr>
            <p:ph type="title"/>
          </p:nvPr>
        </p:nvSpPr>
        <p:spPr/>
        <p:txBody>
          <a:bodyPr>
            <a:normAutofit/>
          </a:bodyPr>
          <a:lstStyle/>
          <a:p>
            <a:r>
              <a:rPr lang="pt-PT" dirty="0" smtClean="0"/>
              <a:t>A.2- Direitos de propriedade</a:t>
            </a:r>
            <a:endParaRPr lang="pt-PT" dirty="0"/>
          </a:p>
        </p:txBody>
      </p:sp>
    </p:spTree>
    <p:extLst>
      <p:ext uri="{BB962C8B-B14F-4D97-AF65-F5344CB8AC3E}">
        <p14:creationId xmlns:p14="http://schemas.microsoft.com/office/powerpoint/2010/main" val="2878948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pt-PT" dirty="0" smtClean="0"/>
              <a:t>B</a:t>
            </a:r>
            <a:r>
              <a:rPr lang="pt-PT" dirty="0"/>
              <a:t>) </a:t>
            </a:r>
            <a:r>
              <a:rPr lang="pt-PT" b="1" dirty="0" smtClean="0"/>
              <a:t>Externalidade</a:t>
            </a:r>
            <a:r>
              <a:rPr lang="pt-PT" dirty="0" smtClean="0"/>
              <a:t>: </a:t>
            </a:r>
            <a:r>
              <a:rPr lang="pt-PT" dirty="0" smtClean="0"/>
              <a:t>Custos e benefícios não </a:t>
            </a:r>
            <a:r>
              <a:rPr lang="pt-PT" dirty="0" smtClean="0"/>
              <a:t>internalizado </a:t>
            </a:r>
            <a:r>
              <a:rPr lang="pt-PT" dirty="0" smtClean="0"/>
              <a:t>no </a:t>
            </a:r>
            <a:r>
              <a:rPr lang="pt-PT" dirty="0" smtClean="0"/>
              <a:t>modo como estão alocados os direitos de propriedade</a:t>
            </a:r>
            <a:r>
              <a:rPr lang="pt-PT" dirty="0"/>
              <a:t>. </a:t>
            </a:r>
            <a:endParaRPr lang="pt-PT" dirty="0" smtClean="0"/>
          </a:p>
          <a:p>
            <a:r>
              <a:rPr lang="pt-PT" dirty="0" smtClean="0"/>
              <a:t>Há externalidades quando </a:t>
            </a:r>
          </a:p>
          <a:p>
            <a:pPr marL="0" indent="0">
              <a:buNone/>
            </a:pPr>
            <a:r>
              <a:rPr lang="pt-PT" dirty="0" smtClean="0"/>
              <a:t>1- o </a:t>
            </a:r>
            <a:r>
              <a:rPr lang="en-US" dirty="0" err="1" smtClean="0"/>
              <a:t>custos</a:t>
            </a:r>
            <a:r>
              <a:rPr lang="en-US" dirty="0"/>
              <a:t> </a:t>
            </a:r>
            <a:r>
              <a:rPr lang="en-US" dirty="0" err="1" smtClean="0"/>
              <a:t>sociais</a:t>
            </a:r>
            <a:r>
              <a:rPr lang="en-US" dirty="0" smtClean="0"/>
              <a:t> de </a:t>
            </a:r>
            <a:r>
              <a:rPr lang="en-US" dirty="0" err="1"/>
              <a:t>alocar</a:t>
            </a:r>
            <a:r>
              <a:rPr lang="en-US" dirty="0"/>
              <a:t> a </a:t>
            </a:r>
            <a:r>
              <a:rPr lang="en-US" dirty="0" err="1"/>
              <a:t>decisão</a:t>
            </a:r>
            <a:r>
              <a:rPr lang="en-US" dirty="0"/>
              <a:t> </a:t>
            </a:r>
            <a:r>
              <a:rPr lang="en-US" i="1" dirty="0" err="1" smtClean="0"/>
              <a:t>exclusivamente</a:t>
            </a:r>
            <a:r>
              <a:rPr lang="en-US" i="1" dirty="0" smtClean="0"/>
              <a:t>  um </a:t>
            </a:r>
            <a:r>
              <a:rPr lang="en-US" i="1" dirty="0" err="1" smtClean="0"/>
              <a:t>agente</a:t>
            </a:r>
            <a:r>
              <a:rPr lang="en-US" i="1" dirty="0" smtClean="0"/>
              <a:t> </a:t>
            </a:r>
            <a:r>
              <a:rPr lang="en-US" dirty="0" err="1" smtClean="0"/>
              <a:t>são</a:t>
            </a:r>
            <a:r>
              <a:rPr lang="en-US" dirty="0" smtClean="0"/>
              <a:t> </a:t>
            </a:r>
            <a:r>
              <a:rPr lang="en-US" dirty="0" err="1" smtClean="0"/>
              <a:t>superiores</a:t>
            </a:r>
            <a:r>
              <a:rPr lang="en-US" dirty="0" smtClean="0"/>
              <a:t> </a:t>
            </a:r>
            <a:r>
              <a:rPr lang="en-US" dirty="0" err="1" smtClean="0"/>
              <a:t>aos</a:t>
            </a:r>
            <a:r>
              <a:rPr lang="en-US" dirty="0" smtClean="0"/>
              <a:t> </a:t>
            </a:r>
            <a:r>
              <a:rPr lang="en-US" dirty="0" err="1" smtClean="0"/>
              <a:t>benefícios</a:t>
            </a:r>
            <a:r>
              <a:rPr lang="en-US" dirty="0" smtClean="0"/>
              <a:t> </a:t>
            </a:r>
            <a:r>
              <a:rPr lang="en-US" dirty="0" err="1" smtClean="0"/>
              <a:t>esperados</a:t>
            </a:r>
            <a:r>
              <a:rPr lang="en-US" dirty="0" smtClean="0"/>
              <a:t> da </a:t>
            </a:r>
            <a:r>
              <a:rPr lang="en-US" dirty="0" err="1" smtClean="0"/>
              <a:t>observação</a:t>
            </a:r>
            <a:r>
              <a:rPr lang="en-US" dirty="0" smtClean="0"/>
              <a:t> de </a:t>
            </a:r>
            <a:r>
              <a:rPr lang="en-US" dirty="0" err="1" smtClean="0"/>
              <a:t>exclusividade</a:t>
            </a:r>
            <a:endParaRPr lang="en-US" dirty="0"/>
          </a:p>
          <a:p>
            <a:pPr marL="0" indent="0">
              <a:buNone/>
            </a:pPr>
            <a:r>
              <a:rPr lang="pt-PT" dirty="0" smtClean="0"/>
              <a:t>2- difícil medição</a:t>
            </a:r>
            <a:r>
              <a:rPr lang="pt-PT" dirty="0"/>
              <a:t>/ quantificação dos </a:t>
            </a:r>
            <a:r>
              <a:rPr lang="pt-PT" dirty="0" smtClean="0"/>
              <a:t>benefícios </a:t>
            </a:r>
            <a:r>
              <a:rPr lang="pt-PT" dirty="0"/>
              <a:t>ou custos alocados a terceiros e não inteiramente internalizados pelos </a:t>
            </a:r>
            <a:r>
              <a:rPr lang="pt-PT" dirty="0" smtClean="0"/>
              <a:t>proprietários de um direito. </a:t>
            </a:r>
          </a:p>
          <a:p>
            <a:pPr marL="0" indent="0">
              <a:buNone/>
            </a:pPr>
            <a:endParaRPr lang="pt-PT" dirty="0"/>
          </a:p>
        </p:txBody>
      </p:sp>
      <p:sp>
        <p:nvSpPr>
          <p:cNvPr id="4" name="Title 1"/>
          <p:cNvSpPr>
            <a:spLocks noGrp="1"/>
          </p:cNvSpPr>
          <p:nvPr>
            <p:ph type="title"/>
          </p:nvPr>
        </p:nvSpPr>
        <p:spPr/>
        <p:txBody>
          <a:bodyPr>
            <a:normAutofit/>
          </a:bodyPr>
          <a:lstStyle/>
          <a:p>
            <a:r>
              <a:rPr lang="pt-PT" dirty="0" smtClean="0"/>
              <a:t>A.2- Direitos de propriedade</a:t>
            </a:r>
            <a:endParaRPr lang="pt-PT" dirty="0"/>
          </a:p>
        </p:txBody>
      </p:sp>
    </p:spTree>
    <p:extLst>
      <p:ext uri="{BB962C8B-B14F-4D97-AF65-F5344CB8AC3E}">
        <p14:creationId xmlns:p14="http://schemas.microsoft.com/office/powerpoint/2010/main" val="3073303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dirty="0"/>
              <a:t>A</a:t>
            </a:r>
            <a:r>
              <a:rPr lang="pt-PT" dirty="0" smtClean="0"/>
              <a:t>.2- Externalidade, teorema de Ronald </a:t>
            </a:r>
            <a:r>
              <a:rPr lang="pt-PT" dirty="0" err="1" smtClean="0"/>
              <a:t>Coase</a:t>
            </a:r>
            <a:endParaRPr lang="pt-PT" dirty="0"/>
          </a:p>
        </p:txBody>
      </p:sp>
      <p:sp>
        <p:nvSpPr>
          <p:cNvPr id="3" name="Marcador de Posição de Conteúdo 2"/>
          <p:cNvSpPr>
            <a:spLocks noGrp="1"/>
          </p:cNvSpPr>
          <p:nvPr>
            <p:ph idx="1"/>
          </p:nvPr>
        </p:nvSpPr>
        <p:spPr/>
        <p:txBody>
          <a:bodyPr>
            <a:normAutofit/>
          </a:bodyPr>
          <a:lstStyle/>
          <a:p>
            <a:pPr marL="0" indent="0">
              <a:buNone/>
            </a:pPr>
            <a:r>
              <a:rPr lang="pt-PT" i="1" dirty="0" smtClean="0"/>
              <a:t>Enquadramento </a:t>
            </a:r>
            <a:r>
              <a:rPr lang="pt-PT" i="1" dirty="0"/>
              <a:t>do problema:</a:t>
            </a:r>
          </a:p>
          <a:p>
            <a:pPr marL="0" indent="0">
              <a:buNone/>
            </a:pPr>
            <a:r>
              <a:rPr lang="pt-PT" dirty="0" smtClean="0"/>
              <a:t>Uma </a:t>
            </a:r>
            <a:r>
              <a:rPr lang="pt-PT" dirty="0"/>
              <a:t>empresa liberta poluição e isso </a:t>
            </a:r>
            <a:r>
              <a:rPr lang="pt-PT" dirty="0" err="1"/>
              <a:t>afecta</a:t>
            </a:r>
            <a:r>
              <a:rPr lang="pt-PT" dirty="0"/>
              <a:t> </a:t>
            </a:r>
            <a:r>
              <a:rPr lang="pt-PT" dirty="0" smtClean="0"/>
              <a:t>negativamente uma lavandaria na vizinhança</a:t>
            </a:r>
          </a:p>
          <a:p>
            <a:pPr marL="0" indent="0">
              <a:buNone/>
            </a:pPr>
            <a:endParaRPr lang="en-US" dirty="0"/>
          </a:p>
          <a:p>
            <a:pPr marL="0" indent="0">
              <a:buNone/>
            </a:pPr>
            <a:endParaRPr lang="pt-PT" dirty="0"/>
          </a:p>
          <a:p>
            <a:r>
              <a:rPr lang="pt-PT" i="1" dirty="0"/>
              <a:t>Qual o nível óptimo </a:t>
            </a:r>
            <a:r>
              <a:rPr lang="pt-PT" i="1" dirty="0" smtClean="0"/>
              <a:t>(em termos de bem-estar social) de </a:t>
            </a:r>
            <a:r>
              <a:rPr lang="pt-PT" i="1" dirty="0"/>
              <a:t>poluição?</a:t>
            </a:r>
          </a:p>
          <a:p>
            <a:r>
              <a:rPr lang="pt-PT" i="1" dirty="0"/>
              <a:t>Será esse nível </a:t>
            </a:r>
            <a:r>
              <a:rPr lang="pt-PT" i="1" dirty="0" smtClean="0"/>
              <a:t>alcançado</a:t>
            </a:r>
            <a:r>
              <a:rPr lang="pt-PT" i="1" dirty="0"/>
              <a:t> </a:t>
            </a:r>
            <a:r>
              <a:rPr lang="pt-PT" i="1" dirty="0" smtClean="0"/>
              <a:t>pelo mercado?</a:t>
            </a:r>
          </a:p>
          <a:p>
            <a:r>
              <a:rPr lang="pt-PT" i="1" dirty="0" smtClean="0"/>
              <a:t>Por que é relevante o teorema de </a:t>
            </a:r>
            <a:r>
              <a:rPr lang="pt-PT" i="1" dirty="0" err="1" smtClean="0"/>
              <a:t>Coase</a:t>
            </a:r>
            <a:r>
              <a:rPr lang="pt-PT" i="1" dirty="0" smtClean="0"/>
              <a:t>?</a:t>
            </a:r>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t-PT" dirty="0"/>
          </a:p>
        </p:txBody>
      </p:sp>
    </p:spTree>
    <p:extLst>
      <p:ext uri="{BB962C8B-B14F-4D97-AF65-F5344CB8AC3E}">
        <p14:creationId xmlns:p14="http://schemas.microsoft.com/office/powerpoint/2010/main" val="2296900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Ronald </a:t>
            </a:r>
            <a:r>
              <a:rPr lang="pt-PT" dirty="0" err="1" smtClean="0"/>
              <a:t>Coase</a:t>
            </a:r>
            <a:r>
              <a:rPr lang="pt-PT" dirty="0" smtClean="0"/>
              <a:t> (</a:t>
            </a:r>
            <a:r>
              <a:rPr lang="en-US" dirty="0"/>
              <a:t>The Problem of Social </a:t>
            </a:r>
            <a:r>
              <a:rPr lang="en-US" dirty="0" smtClean="0"/>
              <a:t>Cost)</a:t>
            </a:r>
            <a:endParaRPr lang="pt-PT"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55172" y="2286000"/>
            <a:ext cx="10298566" cy="2796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9533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 “</a:t>
            </a:r>
            <a:r>
              <a:rPr lang="en-US" dirty="0" err="1" smtClean="0"/>
              <a:t>teorema</a:t>
            </a:r>
            <a:r>
              <a:rPr lang="en-US" dirty="0" smtClean="0"/>
              <a:t>”</a:t>
            </a:r>
            <a:endParaRPr lang="pt-PT" dirty="0"/>
          </a:p>
        </p:txBody>
      </p:sp>
      <p:sp>
        <p:nvSpPr>
          <p:cNvPr id="3" name="Content Placeholder 2"/>
          <p:cNvSpPr>
            <a:spLocks noGrp="1"/>
          </p:cNvSpPr>
          <p:nvPr>
            <p:ph idx="1"/>
          </p:nvPr>
        </p:nvSpPr>
        <p:spPr/>
        <p:txBody>
          <a:bodyPr>
            <a:normAutofit/>
          </a:bodyPr>
          <a:lstStyle/>
          <a:p>
            <a:r>
              <a:rPr lang="en-US" dirty="0" smtClean="0"/>
              <a:t> </a:t>
            </a:r>
            <a:r>
              <a:rPr lang="en-US" dirty="0" err="1" smtClean="0"/>
              <a:t>Diferentes</a:t>
            </a:r>
            <a:r>
              <a:rPr lang="en-US" dirty="0" smtClean="0"/>
              <a:t> </a:t>
            </a:r>
            <a:r>
              <a:rPr lang="en-US" dirty="0" err="1" smtClean="0"/>
              <a:t>enunciados</a:t>
            </a:r>
            <a:endParaRPr lang="en-US" dirty="0" smtClean="0"/>
          </a:p>
          <a:p>
            <a:r>
              <a:rPr lang="en-US" dirty="0" smtClean="0"/>
              <a:t>It states </a:t>
            </a:r>
            <a:r>
              <a:rPr lang="en-US" dirty="0"/>
              <a:t>that under </a:t>
            </a:r>
            <a:r>
              <a:rPr lang="en-US" dirty="0" smtClean="0"/>
              <a:t>idealized conditions* the </a:t>
            </a:r>
            <a:r>
              <a:rPr lang="en-US" dirty="0" err="1"/>
              <a:t>allocational</a:t>
            </a:r>
            <a:r>
              <a:rPr lang="en-US" dirty="0"/>
              <a:t> results of voluntarily negotiated agreements will be invariant over differing assignments of property rights among the parties to the </a:t>
            </a:r>
            <a:r>
              <a:rPr lang="en-US" dirty="0" smtClean="0"/>
              <a:t>interaction</a:t>
            </a:r>
            <a:r>
              <a:rPr lang="en-US" dirty="0"/>
              <a:t> </a:t>
            </a:r>
            <a:r>
              <a:rPr lang="en-US" dirty="0" smtClean="0"/>
              <a:t>(Buchanan)</a:t>
            </a:r>
          </a:p>
          <a:p>
            <a:r>
              <a:rPr lang="en-US" dirty="0" smtClean="0"/>
              <a:t>Na </a:t>
            </a:r>
            <a:r>
              <a:rPr lang="en-US" dirty="0" err="1" smtClean="0"/>
              <a:t>ausencia</a:t>
            </a:r>
            <a:r>
              <a:rPr lang="en-US" dirty="0" smtClean="0"/>
              <a:t> de </a:t>
            </a:r>
            <a:r>
              <a:rPr lang="en-US" dirty="0" err="1" smtClean="0"/>
              <a:t>custos</a:t>
            </a:r>
            <a:r>
              <a:rPr lang="en-US" dirty="0" smtClean="0"/>
              <a:t> de </a:t>
            </a:r>
            <a:r>
              <a:rPr lang="en-US" dirty="0" err="1" smtClean="0"/>
              <a:t>transacção</a:t>
            </a:r>
            <a:r>
              <a:rPr lang="en-US" dirty="0" smtClean="0"/>
              <a:t>, a </a:t>
            </a:r>
            <a:r>
              <a:rPr lang="en-US" dirty="0" err="1" smtClean="0"/>
              <a:t>definição</a:t>
            </a:r>
            <a:r>
              <a:rPr lang="en-US" dirty="0" smtClean="0"/>
              <a:t> </a:t>
            </a:r>
            <a:r>
              <a:rPr lang="en-US" dirty="0" err="1" smtClean="0"/>
              <a:t>inical</a:t>
            </a:r>
            <a:r>
              <a:rPr lang="en-US" dirty="0" smtClean="0"/>
              <a:t> de </a:t>
            </a:r>
            <a:r>
              <a:rPr lang="en-US" dirty="0" err="1" smtClean="0"/>
              <a:t>direitos</a:t>
            </a:r>
            <a:r>
              <a:rPr lang="en-US" dirty="0" smtClean="0"/>
              <a:t> de </a:t>
            </a:r>
            <a:r>
              <a:rPr lang="en-US" dirty="0" err="1" smtClean="0"/>
              <a:t>propriedade</a:t>
            </a:r>
            <a:r>
              <a:rPr lang="en-US" dirty="0" smtClean="0"/>
              <a:t> </a:t>
            </a:r>
            <a:r>
              <a:rPr lang="en-US" dirty="0" err="1" smtClean="0"/>
              <a:t>não</a:t>
            </a:r>
            <a:r>
              <a:rPr lang="en-US" dirty="0" smtClean="0"/>
              <a:t> </a:t>
            </a:r>
            <a:r>
              <a:rPr lang="en-US" dirty="0" err="1" smtClean="0"/>
              <a:t>determina</a:t>
            </a:r>
            <a:r>
              <a:rPr lang="en-US" dirty="0" smtClean="0"/>
              <a:t> a </a:t>
            </a:r>
            <a:r>
              <a:rPr lang="en-US" dirty="0" err="1" smtClean="0"/>
              <a:t>eficiencia</a:t>
            </a:r>
            <a:r>
              <a:rPr lang="en-US" dirty="0" smtClean="0"/>
              <a:t> </a:t>
            </a:r>
            <a:r>
              <a:rPr lang="en-US" dirty="0" smtClean="0"/>
              <a:t>com que </a:t>
            </a:r>
            <a:r>
              <a:rPr lang="en-US" dirty="0" err="1" smtClean="0"/>
              <a:t>esses</a:t>
            </a:r>
            <a:r>
              <a:rPr lang="en-US" dirty="0" smtClean="0"/>
              <a:t> </a:t>
            </a:r>
            <a:r>
              <a:rPr lang="en-US" dirty="0" err="1" smtClean="0"/>
              <a:t>recursos</a:t>
            </a:r>
            <a:r>
              <a:rPr lang="en-US" dirty="0" smtClean="0"/>
              <a:t> </a:t>
            </a:r>
            <a:r>
              <a:rPr lang="en-US" dirty="0" err="1" smtClean="0"/>
              <a:t>serão</a:t>
            </a:r>
            <a:r>
              <a:rPr lang="en-US" dirty="0" smtClean="0"/>
              <a:t> </a:t>
            </a:r>
            <a:r>
              <a:rPr lang="en-US" dirty="0" err="1" smtClean="0"/>
              <a:t>afectados</a:t>
            </a:r>
            <a:r>
              <a:rPr lang="en-US" dirty="0"/>
              <a:t> (Richard Posner ) </a:t>
            </a:r>
            <a:endParaRPr lang="en-US" dirty="0" smtClean="0"/>
          </a:p>
          <a:p>
            <a:r>
              <a:rPr lang="en-US" dirty="0" smtClean="0"/>
              <a:t>*(</a:t>
            </a:r>
            <a:r>
              <a:rPr lang="en-US" dirty="0"/>
              <a:t>when transactions costs are absent and where income-effect feedbacks are not relevant), </a:t>
            </a:r>
            <a:endParaRPr lang="en-US" dirty="0" smtClean="0"/>
          </a:p>
        </p:txBody>
      </p:sp>
    </p:spTree>
    <p:extLst>
      <p:ext uri="{BB962C8B-B14F-4D97-AF65-F5344CB8AC3E}">
        <p14:creationId xmlns:p14="http://schemas.microsoft.com/office/powerpoint/2010/main" val="1046204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A.2- O teorema de Ronald </a:t>
            </a:r>
            <a:r>
              <a:rPr lang="pt-PT" dirty="0" err="1" smtClean="0"/>
              <a:t>Coase</a:t>
            </a:r>
            <a:endParaRPr lang="pt-PT" dirty="0"/>
          </a:p>
        </p:txBody>
      </p:sp>
      <p:sp>
        <p:nvSpPr>
          <p:cNvPr id="3" name="Marcador de Posição de Conteúdo 2"/>
          <p:cNvSpPr>
            <a:spLocks noGrp="1"/>
          </p:cNvSpPr>
          <p:nvPr>
            <p:ph idx="1"/>
          </p:nvPr>
        </p:nvSpPr>
        <p:spPr/>
        <p:txBody>
          <a:bodyPr>
            <a:normAutofit fontScale="92500" lnSpcReduction="20000"/>
          </a:bodyPr>
          <a:lstStyle/>
          <a:p>
            <a:r>
              <a:rPr lang="pt-PT" dirty="0" smtClean="0"/>
              <a:t>O teorema de </a:t>
            </a:r>
            <a:r>
              <a:rPr lang="pt-PT" dirty="0" err="1" smtClean="0"/>
              <a:t>Coase</a:t>
            </a:r>
            <a:r>
              <a:rPr lang="pt-PT" dirty="0" smtClean="0"/>
              <a:t> demonstra que a internalização de externalidades é condição necessária à eficiência do mercado. </a:t>
            </a:r>
          </a:p>
          <a:p>
            <a:r>
              <a:rPr lang="pt-PT" u="sng" dirty="0" smtClean="0"/>
              <a:t>O que acrescenta o teorema</a:t>
            </a:r>
            <a:r>
              <a:rPr lang="pt-PT" dirty="0" smtClean="0"/>
              <a:t>: a eficiência não carece da intervenção de uma terceira parte (o Estado  - através tributação ou </a:t>
            </a:r>
            <a:r>
              <a:rPr lang="pt-PT" u="sng" dirty="0" smtClean="0"/>
              <a:t>decisão arbitral </a:t>
            </a:r>
            <a:r>
              <a:rPr lang="pt-PT" dirty="0" smtClean="0"/>
              <a:t>em contencioso). 	</a:t>
            </a:r>
          </a:p>
          <a:p>
            <a:r>
              <a:rPr lang="pt-PT" b="1" dirty="0" smtClean="0"/>
              <a:t>externalidade </a:t>
            </a:r>
            <a:r>
              <a:rPr lang="pt-PT" b="1" dirty="0"/>
              <a:t>é um conceito relacional. </a:t>
            </a:r>
          </a:p>
          <a:p>
            <a:pPr marL="0" indent="0">
              <a:buNone/>
            </a:pPr>
            <a:r>
              <a:rPr lang="pt-PT" b="1" dirty="0" smtClean="0"/>
              <a:t>1- a </a:t>
            </a:r>
            <a:r>
              <a:rPr lang="pt-PT" b="1" dirty="0"/>
              <a:t>importância dos direitos de </a:t>
            </a:r>
            <a:r>
              <a:rPr lang="pt-PT" b="1" dirty="0" smtClean="0"/>
              <a:t>propriedade bem definidos para eficiência </a:t>
            </a:r>
            <a:r>
              <a:rPr lang="pt-PT" b="1" dirty="0" err="1" smtClean="0"/>
              <a:t>alocativa</a:t>
            </a:r>
            <a:r>
              <a:rPr lang="pt-PT" b="1" dirty="0" smtClean="0"/>
              <a:t> (para que possam ser transacionados)</a:t>
            </a:r>
            <a:r>
              <a:rPr lang="pt-PT" dirty="0"/>
              <a:t> Independentemente da matriz inicial de direitos, estes seriam alocados em função do seu valor para </a:t>
            </a:r>
            <a:r>
              <a:rPr lang="pt-PT" dirty="0" smtClean="0"/>
              <a:t>cada </a:t>
            </a:r>
            <a:r>
              <a:rPr lang="pt-PT" dirty="0"/>
              <a:t>uma das partes num mercado sem atritos – com direitos completos</a:t>
            </a:r>
            <a:r>
              <a:rPr lang="pt-PT" dirty="0" smtClean="0"/>
              <a:t>.</a:t>
            </a:r>
            <a:endParaRPr lang="pt-PT" b="1" dirty="0" smtClean="0"/>
          </a:p>
          <a:p>
            <a:pPr marL="0" indent="0">
              <a:buNone/>
            </a:pPr>
            <a:r>
              <a:rPr lang="pt-PT" b="1" dirty="0" smtClean="0"/>
              <a:t>2- a importância dos </a:t>
            </a:r>
            <a:r>
              <a:rPr lang="pt-PT" sz="3900" b="1" dirty="0" smtClean="0"/>
              <a:t>custos </a:t>
            </a:r>
            <a:r>
              <a:rPr lang="pt-PT" sz="3900" b="1" dirty="0" err="1" smtClean="0"/>
              <a:t>transacção</a:t>
            </a:r>
            <a:r>
              <a:rPr lang="pt-PT" sz="3900" b="1" dirty="0" smtClean="0"/>
              <a:t> </a:t>
            </a:r>
            <a:r>
              <a:rPr lang="pt-PT" b="1" dirty="0" smtClean="0"/>
              <a:t>para perda de eficiência </a:t>
            </a:r>
            <a:r>
              <a:rPr lang="pt-PT" b="1" dirty="0" err="1" smtClean="0"/>
              <a:t>alocativa</a:t>
            </a:r>
            <a:r>
              <a:rPr lang="pt-PT" b="1" dirty="0" smtClean="0"/>
              <a:t> do mercado</a:t>
            </a:r>
            <a:endParaRPr lang="pt-PT" dirty="0" smtClean="0"/>
          </a:p>
        </p:txBody>
      </p:sp>
    </p:spTree>
    <p:extLst>
      <p:ext uri="{BB962C8B-B14F-4D97-AF65-F5344CB8AC3E}">
        <p14:creationId xmlns:p14="http://schemas.microsoft.com/office/powerpoint/2010/main" val="2943919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B.1- </a:t>
            </a:r>
            <a:r>
              <a:rPr lang="pt-PT" dirty="0"/>
              <a:t>C</a:t>
            </a:r>
            <a:r>
              <a:rPr lang="pt-PT" dirty="0" smtClean="0"/>
              <a:t>ustos de transacção</a:t>
            </a:r>
            <a:endParaRPr lang="pt-PT" dirty="0"/>
          </a:p>
        </p:txBody>
      </p:sp>
      <p:sp>
        <p:nvSpPr>
          <p:cNvPr id="3" name="Marcador de Posição de Conteúdo 2"/>
          <p:cNvSpPr>
            <a:spLocks noGrp="1"/>
          </p:cNvSpPr>
          <p:nvPr>
            <p:ph idx="1"/>
          </p:nvPr>
        </p:nvSpPr>
        <p:spPr/>
        <p:txBody>
          <a:bodyPr/>
          <a:lstStyle/>
          <a:p>
            <a:r>
              <a:rPr lang="pt-PT" i="1" dirty="0"/>
              <a:t>Onde </a:t>
            </a:r>
            <a:r>
              <a:rPr lang="pt-PT" i="1" dirty="0" smtClean="0"/>
              <a:t>estão os </a:t>
            </a:r>
            <a:r>
              <a:rPr lang="pt-PT" i="1" dirty="0" smtClean="0"/>
              <a:t>custos </a:t>
            </a:r>
            <a:r>
              <a:rPr lang="pt-PT" i="1" dirty="0"/>
              <a:t>de </a:t>
            </a:r>
            <a:r>
              <a:rPr lang="pt-PT" i="1" dirty="0" smtClean="0"/>
              <a:t>transacção que impedem a afectação de direitos à parte que lhes atribui maior valor?</a:t>
            </a:r>
            <a:endParaRPr lang="pt-PT" i="1" dirty="0"/>
          </a:p>
          <a:p>
            <a:r>
              <a:rPr lang="pt-PT" i="1" dirty="0"/>
              <a:t>- </a:t>
            </a:r>
            <a:r>
              <a:rPr lang="pt-PT" dirty="0" smtClean="0"/>
              <a:t>Determinação do preço - custos </a:t>
            </a:r>
            <a:r>
              <a:rPr lang="pt-PT" dirty="0"/>
              <a:t>e </a:t>
            </a:r>
            <a:r>
              <a:rPr lang="pt-PT" dirty="0" smtClean="0"/>
              <a:t>benefícios </a:t>
            </a:r>
            <a:r>
              <a:rPr lang="pt-PT" dirty="0"/>
              <a:t>da </a:t>
            </a:r>
            <a:r>
              <a:rPr lang="pt-PT" dirty="0" smtClean="0"/>
              <a:t>poluição (</a:t>
            </a:r>
            <a:r>
              <a:rPr lang="pt-PT" b="1" dirty="0" smtClean="0"/>
              <a:t>medição</a:t>
            </a:r>
            <a:r>
              <a:rPr lang="pt-PT" dirty="0" smtClean="0"/>
              <a:t>)</a:t>
            </a:r>
            <a:endParaRPr lang="pt-PT" dirty="0"/>
          </a:p>
          <a:p>
            <a:r>
              <a:rPr lang="pt-PT" dirty="0"/>
              <a:t>- Custos na organização dos </a:t>
            </a:r>
            <a:r>
              <a:rPr lang="pt-PT" dirty="0" smtClean="0"/>
              <a:t>residentes – de </a:t>
            </a:r>
            <a:r>
              <a:rPr lang="pt-PT" b="1" dirty="0" smtClean="0"/>
              <a:t>acção colectiva</a:t>
            </a:r>
            <a:endParaRPr lang="pt-PT" b="1" dirty="0"/>
          </a:p>
          <a:p>
            <a:r>
              <a:rPr lang="pt-PT" dirty="0"/>
              <a:t>- Custos </a:t>
            </a:r>
            <a:r>
              <a:rPr lang="pt-PT" dirty="0" smtClean="0"/>
              <a:t>de realização de um contrato  – de </a:t>
            </a:r>
            <a:r>
              <a:rPr lang="pt-PT" b="1" dirty="0" smtClean="0"/>
              <a:t>negociação</a:t>
            </a:r>
            <a:r>
              <a:rPr lang="pt-PT" dirty="0" smtClean="0"/>
              <a:t> </a:t>
            </a:r>
          </a:p>
          <a:p>
            <a:r>
              <a:rPr lang="pt-PT" dirty="0" smtClean="0"/>
              <a:t>- Custos de cumprimento de acordo – de </a:t>
            </a:r>
            <a:r>
              <a:rPr lang="pt-PT" b="1" dirty="0" smtClean="0"/>
              <a:t>monitorização</a:t>
            </a:r>
            <a:endParaRPr lang="pt-PT" b="1" dirty="0"/>
          </a:p>
        </p:txBody>
      </p:sp>
    </p:spTree>
    <p:extLst>
      <p:ext uri="{BB962C8B-B14F-4D97-AF65-F5344CB8AC3E}">
        <p14:creationId xmlns:p14="http://schemas.microsoft.com/office/powerpoint/2010/main" val="80167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B.2- Custos de transacção</a:t>
            </a:r>
            <a:endParaRPr lang="pt-PT" dirty="0"/>
          </a:p>
        </p:txBody>
      </p:sp>
      <p:sp>
        <p:nvSpPr>
          <p:cNvPr id="3" name="Marcador de Posição de Conteúdo 2"/>
          <p:cNvSpPr>
            <a:spLocks noGrp="1"/>
          </p:cNvSpPr>
          <p:nvPr>
            <p:ph idx="1"/>
          </p:nvPr>
        </p:nvSpPr>
        <p:spPr>
          <a:xfrm>
            <a:off x="838200" y="1322614"/>
            <a:ext cx="10515600" cy="5372100"/>
          </a:xfrm>
        </p:spPr>
        <p:txBody>
          <a:bodyPr>
            <a:normAutofit/>
          </a:bodyPr>
          <a:lstStyle/>
          <a:p>
            <a:r>
              <a:rPr lang="pt-PT" dirty="0" err="1" smtClean="0"/>
              <a:t>Douglass</a:t>
            </a:r>
            <a:r>
              <a:rPr lang="pt-PT" dirty="0" smtClean="0"/>
              <a:t> </a:t>
            </a:r>
            <a:r>
              <a:rPr lang="pt-PT" dirty="0" err="1" smtClean="0"/>
              <a:t>North</a:t>
            </a:r>
            <a:r>
              <a:rPr lang="pt-PT" dirty="0" smtClean="0"/>
              <a:t> : inclusão de custos de transacção não invalida os axiomas da economia neoclássica (racionalidade, maximização ou egoísmo do </a:t>
            </a:r>
            <a:r>
              <a:rPr lang="pt-PT" i="1" dirty="0" smtClean="0"/>
              <a:t>homo </a:t>
            </a:r>
            <a:r>
              <a:rPr lang="pt-PT" i="1" dirty="0" err="1" smtClean="0"/>
              <a:t>oeconomicus</a:t>
            </a:r>
            <a:r>
              <a:rPr lang="pt-PT" i="1" dirty="0" smtClean="0"/>
              <a:t>)</a:t>
            </a:r>
            <a:r>
              <a:rPr lang="pt-PT" dirty="0" smtClean="0"/>
              <a:t>, </a:t>
            </a:r>
          </a:p>
          <a:p>
            <a:pPr marL="0" indent="0">
              <a:buNone/>
            </a:pPr>
            <a:endParaRPr lang="pt-PT" dirty="0" smtClean="0"/>
          </a:p>
          <a:p>
            <a:pPr marL="0" indent="0">
              <a:buNone/>
            </a:pPr>
            <a:r>
              <a:rPr lang="pt-PT" dirty="0" smtClean="0"/>
              <a:t>Há custos de coordenação pelo mercado:</a:t>
            </a:r>
            <a:endParaRPr lang="pt-PT" dirty="0"/>
          </a:p>
          <a:p>
            <a:r>
              <a:rPr lang="pt-PT" dirty="0"/>
              <a:t>C</a:t>
            </a:r>
            <a:r>
              <a:rPr lang="pt-PT" dirty="0" smtClean="0"/>
              <a:t>ustos </a:t>
            </a:r>
            <a:r>
              <a:rPr lang="pt-PT" dirty="0"/>
              <a:t>de </a:t>
            </a:r>
            <a:r>
              <a:rPr lang="pt-PT" b="1" dirty="0" smtClean="0"/>
              <a:t>medir os </a:t>
            </a:r>
            <a:r>
              <a:rPr lang="pt-PT" b="1" dirty="0"/>
              <a:t>atributos </a:t>
            </a:r>
            <a:r>
              <a:rPr lang="pt-PT" dirty="0" smtClean="0"/>
              <a:t>de bens e serviços trocados </a:t>
            </a:r>
            <a:r>
              <a:rPr lang="pt-PT" b="1" dirty="0" smtClean="0"/>
              <a:t>(informação) </a:t>
            </a:r>
            <a:r>
              <a:rPr lang="pt-PT" dirty="0" smtClean="0"/>
              <a:t> </a:t>
            </a:r>
            <a:endParaRPr lang="pt-PT" dirty="0"/>
          </a:p>
          <a:p>
            <a:r>
              <a:rPr lang="pt-PT" dirty="0"/>
              <a:t>os custos de </a:t>
            </a:r>
            <a:r>
              <a:rPr lang="pt-PT" b="1" dirty="0" smtClean="0"/>
              <a:t>proteger direitos </a:t>
            </a:r>
            <a:r>
              <a:rPr lang="pt-PT" b="1" dirty="0"/>
              <a:t>de propriedade</a:t>
            </a:r>
            <a:endParaRPr lang="pt-PT" dirty="0"/>
          </a:p>
          <a:p>
            <a:r>
              <a:rPr lang="pt-PT" dirty="0" smtClean="0"/>
              <a:t>os </a:t>
            </a:r>
            <a:r>
              <a:rPr lang="pt-PT" dirty="0"/>
              <a:t>custos de </a:t>
            </a:r>
            <a:r>
              <a:rPr lang="pt-PT" b="1" dirty="0"/>
              <a:t>implementar e monitorizar </a:t>
            </a:r>
            <a:r>
              <a:rPr lang="pt-PT" b="1" dirty="0" smtClean="0"/>
              <a:t>contratos</a:t>
            </a:r>
            <a:r>
              <a:rPr lang="pt-PT" dirty="0" smtClean="0"/>
              <a:t>. </a:t>
            </a:r>
            <a:endParaRPr lang="pt-PT" dirty="0"/>
          </a:p>
          <a:p>
            <a:pPr marL="0" indent="0">
              <a:buNone/>
            </a:pPr>
            <a:endParaRPr lang="en-US" dirty="0" smtClean="0"/>
          </a:p>
        </p:txBody>
      </p:sp>
    </p:spTree>
    <p:extLst>
      <p:ext uri="{BB962C8B-B14F-4D97-AF65-F5344CB8AC3E}">
        <p14:creationId xmlns:p14="http://schemas.microsoft.com/office/powerpoint/2010/main" val="2051077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err="1"/>
              <a:t>Há</a:t>
            </a:r>
            <a:r>
              <a:rPr lang="en-US" dirty="0"/>
              <a:t> </a:t>
            </a:r>
            <a:r>
              <a:rPr lang="en-US" dirty="0" err="1"/>
              <a:t>custos</a:t>
            </a:r>
            <a:r>
              <a:rPr lang="en-US" dirty="0"/>
              <a:t> de </a:t>
            </a:r>
            <a:r>
              <a:rPr lang="en-US" dirty="0" err="1"/>
              <a:t>coordenação</a:t>
            </a:r>
            <a:r>
              <a:rPr lang="en-US" dirty="0"/>
              <a:t> </a:t>
            </a:r>
            <a:r>
              <a:rPr lang="en-US" dirty="0" err="1"/>
              <a:t>política</a:t>
            </a:r>
            <a:endParaRPr lang="en-US" dirty="0"/>
          </a:p>
          <a:p>
            <a:r>
              <a:rPr lang="en-US" dirty="0" err="1"/>
              <a:t>Custos</a:t>
            </a:r>
            <a:r>
              <a:rPr lang="en-US" dirty="0"/>
              <a:t> de </a:t>
            </a:r>
            <a:r>
              <a:rPr lang="en-US" dirty="0" err="1"/>
              <a:t>montrar</a:t>
            </a:r>
            <a:r>
              <a:rPr lang="en-US" dirty="0"/>
              <a:t>, </a:t>
            </a:r>
            <a:r>
              <a:rPr lang="en-US" dirty="0" err="1"/>
              <a:t>manter</a:t>
            </a:r>
            <a:r>
              <a:rPr lang="en-US" dirty="0"/>
              <a:t> e </a:t>
            </a:r>
            <a:r>
              <a:rPr lang="en-US" dirty="0" err="1"/>
              <a:t>alterar</a:t>
            </a:r>
            <a:r>
              <a:rPr lang="en-US" dirty="0"/>
              <a:t> </a:t>
            </a:r>
            <a:r>
              <a:rPr lang="en-US" b="1" dirty="0" err="1"/>
              <a:t>uma</a:t>
            </a:r>
            <a:r>
              <a:rPr lang="en-US" b="1" dirty="0"/>
              <a:t> </a:t>
            </a:r>
            <a:r>
              <a:rPr lang="en-US" b="1" dirty="0" err="1"/>
              <a:t>ordem</a:t>
            </a:r>
            <a:r>
              <a:rPr lang="en-US" b="1" dirty="0"/>
              <a:t> </a:t>
            </a:r>
            <a:r>
              <a:rPr lang="en-US" b="1" dirty="0" err="1"/>
              <a:t>política</a:t>
            </a:r>
            <a:r>
              <a:rPr lang="en-US" b="1" dirty="0"/>
              <a:t> </a:t>
            </a:r>
            <a:r>
              <a:rPr lang="en-US" dirty="0"/>
              <a:t>– </a:t>
            </a:r>
            <a:r>
              <a:rPr lang="en-US" dirty="0" err="1"/>
              <a:t>incluindo</a:t>
            </a:r>
            <a:r>
              <a:rPr lang="en-US" dirty="0"/>
              <a:t> </a:t>
            </a:r>
            <a:r>
              <a:rPr lang="en-US" dirty="0" err="1"/>
              <a:t>os</a:t>
            </a:r>
            <a:r>
              <a:rPr lang="en-US" dirty="0"/>
              <a:t> </a:t>
            </a:r>
            <a:r>
              <a:rPr lang="en-US" dirty="0" err="1"/>
              <a:t>custos</a:t>
            </a:r>
            <a:r>
              <a:rPr lang="en-US" dirty="0"/>
              <a:t> de </a:t>
            </a:r>
            <a:r>
              <a:rPr lang="en-US" dirty="0" err="1"/>
              <a:t>inserção</a:t>
            </a:r>
            <a:r>
              <a:rPr lang="en-US" dirty="0"/>
              <a:t> de </a:t>
            </a:r>
            <a:r>
              <a:rPr lang="en-US" dirty="0" err="1"/>
              <a:t>partidos</a:t>
            </a:r>
            <a:r>
              <a:rPr lang="en-US" dirty="0"/>
              <a:t> e </a:t>
            </a:r>
            <a:r>
              <a:rPr lang="en-US" dirty="0" err="1"/>
              <a:t>grupos</a:t>
            </a:r>
            <a:r>
              <a:rPr lang="en-US" dirty="0"/>
              <a:t> de </a:t>
            </a:r>
            <a:r>
              <a:rPr lang="en-US" dirty="0" err="1"/>
              <a:t>interesse</a:t>
            </a:r>
            <a:r>
              <a:rPr lang="en-US" dirty="0"/>
              <a:t> </a:t>
            </a:r>
            <a:r>
              <a:rPr lang="en-US" dirty="0" err="1"/>
              <a:t>na</a:t>
            </a:r>
            <a:r>
              <a:rPr lang="en-US" dirty="0"/>
              <a:t> </a:t>
            </a:r>
            <a:r>
              <a:rPr lang="en-US" dirty="0" err="1"/>
              <a:t>intenção</a:t>
            </a:r>
            <a:r>
              <a:rPr lang="en-US" dirty="0"/>
              <a:t> de “</a:t>
            </a:r>
            <a:r>
              <a:rPr lang="en-US" dirty="0" err="1"/>
              <a:t>domesticar</a:t>
            </a:r>
            <a:r>
              <a:rPr lang="en-US" dirty="0"/>
              <a:t>” a </a:t>
            </a:r>
            <a:r>
              <a:rPr lang="en-US" dirty="0" err="1"/>
              <a:t>força</a:t>
            </a:r>
            <a:r>
              <a:rPr lang="en-US" dirty="0"/>
              <a:t>  </a:t>
            </a:r>
            <a:r>
              <a:rPr lang="en-US" dirty="0" err="1"/>
              <a:t>coercitiva</a:t>
            </a:r>
            <a:r>
              <a:rPr lang="en-US" dirty="0"/>
              <a:t> do </a:t>
            </a:r>
            <a:r>
              <a:rPr lang="en-US" dirty="0" err="1"/>
              <a:t>estado</a:t>
            </a:r>
            <a:endParaRPr lang="en-US" dirty="0"/>
          </a:p>
          <a:p>
            <a:r>
              <a:rPr lang="en-US" dirty="0" err="1"/>
              <a:t>Custos</a:t>
            </a:r>
            <a:r>
              <a:rPr lang="en-US" dirty="0"/>
              <a:t> de </a:t>
            </a:r>
            <a:r>
              <a:rPr lang="en-US" dirty="0" err="1"/>
              <a:t>gestão</a:t>
            </a:r>
            <a:r>
              <a:rPr lang="en-US" dirty="0"/>
              <a:t> </a:t>
            </a:r>
            <a:r>
              <a:rPr lang="en-US" dirty="0" err="1"/>
              <a:t>administrativa</a:t>
            </a:r>
            <a:r>
              <a:rPr lang="en-US" dirty="0"/>
              <a:t>; </a:t>
            </a:r>
            <a:r>
              <a:rPr lang="en-US" dirty="0" err="1"/>
              <a:t>custos</a:t>
            </a:r>
            <a:r>
              <a:rPr lang="en-US" dirty="0"/>
              <a:t> de </a:t>
            </a:r>
            <a:r>
              <a:rPr lang="en-US" dirty="0" err="1"/>
              <a:t>obtenção</a:t>
            </a:r>
            <a:r>
              <a:rPr lang="en-US" dirty="0"/>
              <a:t> de </a:t>
            </a:r>
            <a:r>
              <a:rPr lang="en-US" dirty="0" err="1"/>
              <a:t>informação</a:t>
            </a:r>
            <a:r>
              <a:rPr lang="en-US" dirty="0"/>
              <a:t>; </a:t>
            </a:r>
            <a:r>
              <a:rPr lang="en-US" dirty="0" err="1"/>
              <a:t>custos</a:t>
            </a:r>
            <a:r>
              <a:rPr lang="en-US" dirty="0"/>
              <a:t> </a:t>
            </a:r>
            <a:r>
              <a:rPr lang="en-US" dirty="0" err="1"/>
              <a:t>na</a:t>
            </a:r>
            <a:r>
              <a:rPr lang="en-US" dirty="0"/>
              <a:t> </a:t>
            </a:r>
            <a:r>
              <a:rPr lang="en-US" dirty="0" err="1"/>
              <a:t>tomada</a:t>
            </a:r>
            <a:r>
              <a:rPr lang="en-US" dirty="0"/>
              <a:t> de </a:t>
            </a:r>
            <a:r>
              <a:rPr lang="en-US" dirty="0" err="1"/>
              <a:t>decisão</a:t>
            </a:r>
            <a:r>
              <a:rPr lang="en-US" dirty="0"/>
              <a:t> e </a:t>
            </a:r>
            <a:r>
              <a:rPr lang="en-US" dirty="0" err="1"/>
              <a:t>nas</a:t>
            </a:r>
            <a:r>
              <a:rPr lang="en-US" dirty="0"/>
              <a:t> </a:t>
            </a:r>
            <a:r>
              <a:rPr lang="en-US" dirty="0" err="1"/>
              <a:t>consequencias</a:t>
            </a:r>
            <a:r>
              <a:rPr lang="en-US" dirty="0"/>
              <a:t> da </a:t>
            </a:r>
            <a:r>
              <a:rPr lang="en-US" dirty="0" err="1"/>
              <a:t>decisão</a:t>
            </a:r>
            <a:r>
              <a:rPr lang="en-US" dirty="0"/>
              <a:t>.</a:t>
            </a:r>
          </a:p>
          <a:p>
            <a:pPr marL="0" indent="0">
              <a:buNone/>
            </a:pPr>
            <a:endParaRPr lang="pt-PT" dirty="0"/>
          </a:p>
          <a:p>
            <a:r>
              <a:rPr lang="pt-PT" dirty="0"/>
              <a:t>“estes custos são os fundamentos das instituições sociais, económicas e políticas” (</a:t>
            </a:r>
            <a:r>
              <a:rPr lang="pt-PT" dirty="0" err="1"/>
              <a:t>North</a:t>
            </a:r>
            <a:r>
              <a:rPr lang="pt-PT" dirty="0"/>
              <a:t>, 1990, p.27)</a:t>
            </a:r>
          </a:p>
          <a:p>
            <a:endParaRPr lang="pt-PT" dirty="0"/>
          </a:p>
        </p:txBody>
      </p:sp>
      <p:sp>
        <p:nvSpPr>
          <p:cNvPr id="4" name="Título 1"/>
          <p:cNvSpPr>
            <a:spLocks noGrp="1"/>
          </p:cNvSpPr>
          <p:nvPr>
            <p:ph type="title"/>
          </p:nvPr>
        </p:nvSpPr>
        <p:spPr/>
        <p:txBody>
          <a:bodyPr/>
          <a:lstStyle/>
          <a:p>
            <a:r>
              <a:rPr lang="pt-PT" dirty="0" smtClean="0"/>
              <a:t>B.2- Custos de transacção</a:t>
            </a:r>
            <a:endParaRPr lang="pt-PT" dirty="0"/>
          </a:p>
        </p:txBody>
      </p:sp>
    </p:spTree>
    <p:extLst>
      <p:ext uri="{BB962C8B-B14F-4D97-AF65-F5344CB8AC3E}">
        <p14:creationId xmlns:p14="http://schemas.microsoft.com/office/powerpoint/2010/main" val="2071571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A.1- Direitos de propriedade</a:t>
            </a:r>
            <a:endParaRPr lang="pt-PT" dirty="0"/>
          </a:p>
        </p:txBody>
      </p:sp>
      <p:sp>
        <p:nvSpPr>
          <p:cNvPr id="3" name="Content Placeholder 2"/>
          <p:cNvSpPr>
            <a:spLocks noGrp="1"/>
          </p:cNvSpPr>
          <p:nvPr>
            <p:ph idx="1"/>
          </p:nvPr>
        </p:nvSpPr>
        <p:spPr/>
        <p:txBody>
          <a:bodyPr/>
          <a:lstStyle/>
          <a:p>
            <a:endParaRPr lang="pt-PT" dirty="0"/>
          </a:p>
        </p:txBody>
      </p:sp>
      <p:sp>
        <p:nvSpPr>
          <p:cNvPr id="4" name="Text Box 3"/>
          <p:cNvSpPr txBox="1">
            <a:spLocks noChangeArrowheads="1"/>
          </p:cNvSpPr>
          <p:nvPr/>
        </p:nvSpPr>
        <p:spPr bwMode="auto">
          <a:xfrm>
            <a:off x="2362200" y="2133601"/>
            <a:ext cx="7162800" cy="646331"/>
          </a:xfrm>
          <a:prstGeom prst="rect">
            <a:avLst/>
          </a:prstGeom>
          <a:noFill/>
          <a:ln w="9525">
            <a:noFill/>
            <a:miter lim="800000"/>
            <a:headEnd/>
            <a:tailEnd/>
          </a:ln>
          <a:effectLst/>
        </p:spPr>
        <p:txBody>
          <a:bodyPr>
            <a:spAutoFit/>
          </a:bodyPr>
          <a:lstStyle/>
          <a:p>
            <a:pPr algn="just"/>
            <a:r>
              <a:rPr lang="pt-PT" dirty="0"/>
              <a:t>O valor de um recurso é definido pelas condições relativas de oferta e procura.</a:t>
            </a:r>
            <a:endParaRPr lang="en-US" dirty="0"/>
          </a:p>
        </p:txBody>
      </p:sp>
      <p:sp>
        <p:nvSpPr>
          <p:cNvPr id="5" name="Text Box 4"/>
          <p:cNvSpPr txBox="1">
            <a:spLocks noChangeArrowheads="1"/>
          </p:cNvSpPr>
          <p:nvPr/>
        </p:nvSpPr>
        <p:spPr bwMode="auto">
          <a:xfrm>
            <a:off x="2209800" y="3284985"/>
            <a:ext cx="7467600" cy="3616375"/>
          </a:xfrm>
          <a:prstGeom prst="rect">
            <a:avLst/>
          </a:prstGeom>
          <a:noFill/>
          <a:ln w="9525">
            <a:noFill/>
            <a:miter lim="800000"/>
            <a:headEnd/>
            <a:tailEnd/>
          </a:ln>
          <a:effectLst/>
        </p:spPr>
        <p:txBody>
          <a:bodyPr>
            <a:spAutoFit/>
          </a:bodyPr>
          <a:lstStyle/>
          <a:p>
            <a:r>
              <a:rPr lang="pt-PT" sz="2800" dirty="0"/>
              <a:t> Contudo, a </a:t>
            </a:r>
            <a:r>
              <a:rPr lang="pt-PT" sz="2800" b="1" i="1" dirty="0"/>
              <a:t>procura</a:t>
            </a:r>
            <a:r>
              <a:rPr lang="pt-PT" sz="2800" dirty="0"/>
              <a:t> define-se em relação a um conjunto de atributos ou características do recurso em causa </a:t>
            </a:r>
            <a:r>
              <a:rPr lang="pt-PT" sz="2800" dirty="0" smtClean="0"/>
              <a:t>incluindo os </a:t>
            </a:r>
            <a:r>
              <a:rPr lang="pt-PT" sz="2800" b="1" i="1" dirty="0" smtClean="0"/>
              <a:t>direitos </a:t>
            </a:r>
            <a:r>
              <a:rPr lang="pt-PT" sz="2800" b="1" i="1" dirty="0"/>
              <a:t>que estão associados à sua apropriação</a:t>
            </a:r>
            <a:endParaRPr lang="pt-PT" sz="2800" dirty="0"/>
          </a:p>
          <a:p>
            <a:endParaRPr lang="pt-PT" dirty="0"/>
          </a:p>
          <a:p>
            <a:endParaRPr lang="pt-PT" dirty="0"/>
          </a:p>
          <a:p>
            <a:endParaRPr lang="pt-PT" dirty="0"/>
          </a:p>
          <a:p>
            <a:r>
              <a:rPr lang="en-US" dirty="0"/>
              <a:t>(</a:t>
            </a:r>
            <a:r>
              <a:rPr lang="pt-PT" b="1" dirty="0" err="1"/>
              <a:t>Harold</a:t>
            </a:r>
            <a:r>
              <a:rPr lang="pt-PT" b="1" dirty="0"/>
              <a:t> </a:t>
            </a:r>
            <a:r>
              <a:rPr lang="pt-PT" b="1" dirty="0" err="1"/>
              <a:t>Demsetz</a:t>
            </a:r>
            <a:r>
              <a:rPr lang="pt-PT" b="1" dirty="0"/>
              <a:t>, 1967, </a:t>
            </a:r>
            <a:r>
              <a:rPr lang="en-US" dirty="0"/>
              <a:t>Towards a Theory of Property Rights</a:t>
            </a:r>
            <a:r>
              <a:rPr lang="en-US" b="1" dirty="0"/>
              <a:t>, </a:t>
            </a:r>
            <a:r>
              <a:rPr lang="pt-PT" i="1" dirty="0" err="1"/>
              <a:t>The</a:t>
            </a:r>
            <a:r>
              <a:rPr lang="pt-PT" i="1" dirty="0"/>
              <a:t> </a:t>
            </a:r>
            <a:r>
              <a:rPr lang="pt-PT" i="1" dirty="0" err="1"/>
              <a:t>American</a:t>
            </a:r>
            <a:r>
              <a:rPr lang="pt-PT" i="1" dirty="0"/>
              <a:t> </a:t>
            </a:r>
            <a:r>
              <a:rPr lang="pt-PT" i="1" dirty="0" err="1"/>
              <a:t>Economic</a:t>
            </a:r>
            <a:r>
              <a:rPr lang="pt-PT" i="1" dirty="0"/>
              <a:t> </a:t>
            </a:r>
            <a:r>
              <a:rPr lang="pt-PT" i="1" dirty="0" err="1"/>
              <a:t>Review</a:t>
            </a:r>
            <a:r>
              <a:rPr lang="pt-PT" i="1" dirty="0"/>
              <a:t>, </a:t>
            </a:r>
            <a:r>
              <a:rPr lang="pt-PT" dirty="0"/>
              <a:t>Volume </a:t>
            </a:r>
            <a:r>
              <a:rPr lang="pt-PT" i="1" dirty="0"/>
              <a:t>57, </a:t>
            </a:r>
            <a:r>
              <a:rPr lang="pt-PT" dirty="0"/>
              <a:t>2, 347-359.</a:t>
            </a:r>
            <a:endParaRPr lang="en-US" b="1" dirty="0"/>
          </a:p>
          <a:p>
            <a:pPr>
              <a:spcBef>
                <a:spcPct val="50000"/>
              </a:spcBef>
            </a:pPr>
            <a:endParaRPr lang="en-US" dirty="0"/>
          </a:p>
        </p:txBody>
      </p:sp>
    </p:spTree>
    <p:extLst>
      <p:ext uri="{BB962C8B-B14F-4D97-AF65-F5344CB8AC3E}">
        <p14:creationId xmlns:p14="http://schemas.microsoft.com/office/powerpoint/2010/main" val="372022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dirty="0"/>
              <a:t>B</a:t>
            </a:r>
            <a:r>
              <a:rPr lang="pt-PT" dirty="0" smtClean="0"/>
              <a:t>.2-Factores de custos de transacção (Oliver </a:t>
            </a:r>
            <a:r>
              <a:rPr lang="pt-PT" dirty="0" err="1" smtClean="0"/>
              <a:t>Williamson</a:t>
            </a:r>
            <a:r>
              <a:rPr lang="pt-PT" dirty="0" smtClean="0"/>
              <a:t>)</a:t>
            </a:r>
            <a:endParaRPr lang="pt-PT" dirty="0"/>
          </a:p>
        </p:txBody>
      </p:sp>
      <p:sp>
        <p:nvSpPr>
          <p:cNvPr id="3" name="Marcador de Posição de Conteúdo 2"/>
          <p:cNvSpPr>
            <a:spLocks noGrp="1"/>
          </p:cNvSpPr>
          <p:nvPr>
            <p:ph idx="1"/>
          </p:nvPr>
        </p:nvSpPr>
        <p:spPr/>
        <p:txBody>
          <a:bodyPr>
            <a:normAutofit lnSpcReduction="10000"/>
          </a:bodyPr>
          <a:lstStyle/>
          <a:p>
            <a:r>
              <a:rPr lang="pt-PT" dirty="0" smtClean="0"/>
              <a:t>1- </a:t>
            </a:r>
            <a:r>
              <a:rPr lang="pt-PT" b="1" dirty="0"/>
              <a:t>T</a:t>
            </a:r>
            <a:r>
              <a:rPr lang="pt-PT" b="1" dirty="0" smtClean="0"/>
              <a:t>ransacção</a:t>
            </a:r>
            <a:r>
              <a:rPr lang="pt-PT" dirty="0"/>
              <a:t>:</a:t>
            </a:r>
          </a:p>
          <a:p>
            <a:pPr lvl="0"/>
            <a:r>
              <a:rPr lang="pt-PT" dirty="0"/>
              <a:t>complexidade da transacção : nível de </a:t>
            </a:r>
            <a:r>
              <a:rPr lang="pt-PT" b="1" dirty="0"/>
              <a:t>incerteza</a:t>
            </a:r>
            <a:r>
              <a:rPr lang="pt-PT" dirty="0"/>
              <a:t>, em particular sobre </a:t>
            </a:r>
            <a:r>
              <a:rPr lang="pt-PT" dirty="0" smtClean="0"/>
              <a:t>contingências </a:t>
            </a:r>
            <a:r>
              <a:rPr lang="pt-PT" dirty="0"/>
              <a:t>futuras</a:t>
            </a:r>
          </a:p>
          <a:p>
            <a:r>
              <a:rPr lang="pt-PT" b="1" dirty="0"/>
              <a:t>especificidade dos </a:t>
            </a:r>
            <a:r>
              <a:rPr lang="pt-PT" b="1" dirty="0" err="1"/>
              <a:t>activos</a:t>
            </a:r>
            <a:r>
              <a:rPr lang="pt-PT" b="1" dirty="0"/>
              <a:t> </a:t>
            </a:r>
            <a:r>
              <a:rPr lang="pt-PT" dirty="0"/>
              <a:t>envolvidos </a:t>
            </a:r>
            <a:endParaRPr lang="pt-PT" dirty="0" smtClean="0"/>
          </a:p>
          <a:p>
            <a:r>
              <a:rPr lang="pt-PT" b="1" dirty="0" smtClean="0"/>
              <a:t>informação</a:t>
            </a:r>
            <a:r>
              <a:rPr lang="pt-PT" dirty="0" smtClean="0"/>
              <a:t> </a:t>
            </a:r>
            <a:r>
              <a:rPr lang="pt-PT" dirty="0"/>
              <a:t>(simétrica ou assimétrica) que as partes possuem sobre a transacção</a:t>
            </a:r>
          </a:p>
          <a:p>
            <a:endParaRPr lang="pt-PT" dirty="0" smtClean="0"/>
          </a:p>
          <a:p>
            <a:r>
              <a:rPr lang="pt-PT" dirty="0" smtClean="0"/>
              <a:t>2- </a:t>
            </a:r>
            <a:r>
              <a:rPr lang="pt-PT" b="1" dirty="0" smtClean="0"/>
              <a:t>agentes envolvidos: </a:t>
            </a:r>
          </a:p>
          <a:p>
            <a:pPr lvl="1"/>
            <a:r>
              <a:rPr lang="pt-PT" b="1" dirty="0" smtClean="0"/>
              <a:t>racionalidade limitada</a:t>
            </a:r>
            <a:endParaRPr lang="pt-PT" b="1" dirty="0"/>
          </a:p>
          <a:p>
            <a:pPr lvl="1"/>
            <a:r>
              <a:rPr lang="pt-PT" dirty="0"/>
              <a:t>c</a:t>
            </a:r>
            <a:r>
              <a:rPr lang="pt-PT" dirty="0" smtClean="0"/>
              <a:t>omportamentos </a:t>
            </a:r>
            <a:r>
              <a:rPr lang="pt-PT" dirty="0"/>
              <a:t>oportunistas (</a:t>
            </a:r>
            <a:r>
              <a:rPr lang="pt-PT" b="1" dirty="0"/>
              <a:t>risco </a:t>
            </a:r>
            <a:r>
              <a:rPr lang="pt-PT" b="1" dirty="0" smtClean="0"/>
              <a:t>moral e selecção adversa</a:t>
            </a:r>
            <a:r>
              <a:rPr lang="pt-PT" dirty="0" smtClean="0"/>
              <a:t>)</a:t>
            </a:r>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4200128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dirty="0"/>
              <a:t>B</a:t>
            </a:r>
            <a:r>
              <a:rPr lang="pt-PT" dirty="0" smtClean="0"/>
              <a:t>.2- Contextos e custos de transacção</a:t>
            </a:r>
            <a:endParaRPr lang="pt-PT" dirty="0"/>
          </a:p>
        </p:txBody>
      </p:sp>
      <p:sp>
        <p:nvSpPr>
          <p:cNvPr id="3" name="Marcador de Posição de Conteúdo 2"/>
          <p:cNvSpPr>
            <a:spLocks noGrp="1"/>
          </p:cNvSpPr>
          <p:nvPr>
            <p:ph idx="1"/>
          </p:nvPr>
        </p:nvSpPr>
        <p:spPr/>
        <p:txBody>
          <a:bodyPr>
            <a:normAutofit fontScale="92500" lnSpcReduction="20000"/>
          </a:bodyPr>
          <a:lstStyle/>
          <a:p>
            <a:r>
              <a:rPr lang="pt-PT" b="1" dirty="0" smtClean="0"/>
              <a:t>Custos Baixos                                           Custos  Altos</a:t>
            </a:r>
            <a:endParaRPr lang="pt-PT" b="1" dirty="0"/>
          </a:p>
          <a:p>
            <a:r>
              <a:rPr lang="pt-PT" dirty="0"/>
              <a:t>1. Bens estandardizados </a:t>
            </a:r>
            <a:r>
              <a:rPr lang="pt-PT" dirty="0" smtClean="0"/>
              <a:t>             1-Bem </a:t>
            </a:r>
            <a:r>
              <a:rPr lang="pt-PT" dirty="0"/>
              <a:t>ou serviço único</a:t>
            </a:r>
          </a:p>
          <a:p>
            <a:r>
              <a:rPr lang="pt-PT" dirty="0"/>
              <a:t>2. Direitos simples e claros </a:t>
            </a:r>
            <a:r>
              <a:rPr lang="pt-PT" dirty="0" smtClean="0"/>
              <a:t>         2</a:t>
            </a:r>
            <a:r>
              <a:rPr lang="pt-PT" dirty="0"/>
              <a:t>. Direitos complexos e </a:t>
            </a:r>
            <a:r>
              <a:rPr lang="pt-PT" dirty="0" smtClean="0"/>
              <a:t>                   					                             incertos</a:t>
            </a:r>
            <a:endParaRPr lang="pt-PT" dirty="0"/>
          </a:p>
          <a:p>
            <a:r>
              <a:rPr lang="pt-PT" dirty="0"/>
              <a:t>3</a:t>
            </a:r>
            <a:r>
              <a:rPr lang="pt-PT" dirty="0" smtClean="0"/>
              <a:t>. </a:t>
            </a:r>
            <a:r>
              <a:rPr lang="pt-PT" dirty="0"/>
              <a:t>Relações amigáveis </a:t>
            </a:r>
            <a:r>
              <a:rPr lang="pt-PT" dirty="0" smtClean="0"/>
              <a:t>                  3. </a:t>
            </a:r>
            <a:r>
              <a:rPr lang="pt-PT" dirty="0"/>
              <a:t>Relações hostis</a:t>
            </a:r>
          </a:p>
          <a:p>
            <a:r>
              <a:rPr lang="pt-PT" dirty="0" smtClean="0"/>
              <a:t>4. </a:t>
            </a:r>
            <a:r>
              <a:rPr lang="pt-PT" dirty="0"/>
              <a:t>Relações familiares </a:t>
            </a:r>
            <a:r>
              <a:rPr lang="pt-PT" dirty="0" smtClean="0"/>
              <a:t>                  4. </a:t>
            </a:r>
            <a:r>
              <a:rPr lang="pt-PT" dirty="0"/>
              <a:t>Relações não familiares</a:t>
            </a:r>
          </a:p>
          <a:p>
            <a:r>
              <a:rPr lang="pt-PT" dirty="0" smtClean="0"/>
              <a:t>5. </a:t>
            </a:r>
            <a:r>
              <a:rPr lang="pt-PT" dirty="0"/>
              <a:t>Comportamento razoável </a:t>
            </a:r>
            <a:r>
              <a:rPr lang="pt-PT" dirty="0" smtClean="0"/>
              <a:t>       5. </a:t>
            </a:r>
            <a:r>
              <a:rPr lang="pt-PT" dirty="0"/>
              <a:t>Comportamento errático</a:t>
            </a:r>
          </a:p>
          <a:p>
            <a:r>
              <a:rPr lang="pt-PT" dirty="0" smtClean="0"/>
              <a:t>6. </a:t>
            </a:r>
            <a:r>
              <a:rPr lang="pt-PT" dirty="0"/>
              <a:t>Troca imediata </a:t>
            </a:r>
            <a:r>
              <a:rPr lang="pt-PT" dirty="0" smtClean="0"/>
              <a:t>                           6. </a:t>
            </a:r>
            <a:r>
              <a:rPr lang="pt-PT" dirty="0"/>
              <a:t>Troca diferida</a:t>
            </a:r>
          </a:p>
          <a:p>
            <a:r>
              <a:rPr lang="pt-PT" dirty="0" smtClean="0"/>
              <a:t>7. </a:t>
            </a:r>
            <a:r>
              <a:rPr lang="pt-PT" dirty="0"/>
              <a:t>Nenhuma contingência </a:t>
            </a:r>
            <a:r>
              <a:rPr lang="pt-PT" dirty="0" smtClean="0"/>
              <a:t>            7. </a:t>
            </a:r>
            <a:r>
              <a:rPr lang="pt-PT" dirty="0"/>
              <a:t>Várias contingências</a:t>
            </a:r>
          </a:p>
          <a:p>
            <a:r>
              <a:rPr lang="pt-PT" dirty="0" smtClean="0"/>
              <a:t>8. </a:t>
            </a:r>
            <a:r>
              <a:rPr lang="pt-PT" dirty="0"/>
              <a:t>Baixo custo monitorização </a:t>
            </a:r>
            <a:r>
              <a:rPr lang="pt-PT" dirty="0" smtClean="0"/>
              <a:t>      8. </a:t>
            </a:r>
            <a:r>
              <a:rPr lang="pt-PT" dirty="0"/>
              <a:t>Alto custo monitorização</a:t>
            </a:r>
          </a:p>
          <a:p>
            <a:r>
              <a:rPr lang="pt-PT" dirty="0" smtClean="0"/>
              <a:t>9. </a:t>
            </a:r>
            <a:r>
              <a:rPr lang="pt-PT" dirty="0"/>
              <a:t>Punição barata </a:t>
            </a:r>
            <a:r>
              <a:rPr lang="pt-PT" dirty="0" smtClean="0"/>
              <a:t>                          9. </a:t>
            </a:r>
            <a:r>
              <a:rPr lang="pt-PT" dirty="0"/>
              <a:t>Punição cara</a:t>
            </a:r>
          </a:p>
        </p:txBody>
      </p:sp>
    </p:spTree>
    <p:extLst>
      <p:ext uri="{BB962C8B-B14F-4D97-AF65-F5344CB8AC3E}">
        <p14:creationId xmlns:p14="http://schemas.microsoft.com/office/powerpoint/2010/main" val="3451419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Bibliografia</a:t>
            </a:r>
            <a:endParaRPr lang="pt-PT" dirty="0"/>
          </a:p>
        </p:txBody>
      </p:sp>
      <p:sp>
        <p:nvSpPr>
          <p:cNvPr id="5" name="Content Placeholder 4"/>
          <p:cNvSpPr>
            <a:spLocks noGrp="1"/>
          </p:cNvSpPr>
          <p:nvPr>
            <p:ph idx="1"/>
          </p:nvPr>
        </p:nvSpPr>
        <p:spPr/>
        <p:txBody>
          <a:bodyPr>
            <a:normAutofit fontScale="55000" lnSpcReduction="20000"/>
          </a:bodyPr>
          <a:lstStyle/>
          <a:p>
            <a:pPr marL="0" indent="0">
              <a:buNone/>
            </a:pPr>
            <a:r>
              <a:rPr lang="pt-PT" dirty="0" smtClean="0"/>
              <a:t>Pereira, P. T. (2008) , </a:t>
            </a:r>
            <a:r>
              <a:rPr lang="pt-PT" i="1" dirty="0" smtClean="0"/>
              <a:t>O prisioneiro, o amante e as sereias</a:t>
            </a:r>
            <a:r>
              <a:rPr lang="pt-PT" dirty="0" smtClean="0"/>
              <a:t>, cap. 4, p. 61-81</a:t>
            </a:r>
          </a:p>
          <a:p>
            <a:pPr marL="0" indent="0">
              <a:buNone/>
            </a:pPr>
            <a:r>
              <a:rPr lang="pt-PT" dirty="0" err="1" smtClean="0"/>
              <a:t>North</a:t>
            </a:r>
            <a:r>
              <a:rPr lang="pt-PT" dirty="0" smtClean="0"/>
              <a:t>, Douglass1 (1990), </a:t>
            </a:r>
            <a:r>
              <a:rPr lang="pt-PT" i="1" dirty="0" err="1" smtClean="0"/>
              <a:t>Institutions</a:t>
            </a:r>
            <a:r>
              <a:rPr lang="pt-PT" i="1" dirty="0" smtClean="0"/>
              <a:t>. </a:t>
            </a:r>
            <a:r>
              <a:rPr lang="pt-PT" i="1" dirty="0" err="1" smtClean="0"/>
              <a:t>Institutional</a:t>
            </a:r>
            <a:r>
              <a:rPr lang="pt-PT" i="1" dirty="0" smtClean="0"/>
              <a:t> </a:t>
            </a:r>
            <a:r>
              <a:rPr lang="pt-PT" i="1" dirty="0" err="1" smtClean="0"/>
              <a:t>Change</a:t>
            </a:r>
            <a:r>
              <a:rPr lang="pt-PT" i="1" dirty="0" smtClean="0"/>
              <a:t> </a:t>
            </a:r>
            <a:r>
              <a:rPr lang="pt-PT" i="1" dirty="0" err="1" smtClean="0"/>
              <a:t>and</a:t>
            </a:r>
            <a:r>
              <a:rPr lang="pt-PT" i="1" dirty="0" smtClean="0"/>
              <a:t> </a:t>
            </a:r>
            <a:r>
              <a:rPr lang="pt-PT" i="1" dirty="0" err="1"/>
              <a:t>E</a:t>
            </a:r>
            <a:r>
              <a:rPr lang="pt-PT" i="1" dirty="0" err="1" smtClean="0"/>
              <a:t>conomic</a:t>
            </a:r>
            <a:r>
              <a:rPr lang="pt-PT" i="1" dirty="0" smtClean="0"/>
              <a:t> Performance…, </a:t>
            </a:r>
            <a:r>
              <a:rPr lang="pt-PT" dirty="0" smtClean="0"/>
              <a:t>cap. </a:t>
            </a:r>
            <a:r>
              <a:rPr lang="pt-PT" dirty="0" err="1" smtClean="0"/>
              <a:t>Transactio</a:t>
            </a:r>
            <a:r>
              <a:rPr lang="pt-PT" dirty="0" smtClean="0"/>
              <a:t> </a:t>
            </a:r>
            <a:r>
              <a:rPr lang="pt-PT" dirty="0" err="1" smtClean="0"/>
              <a:t>nCosts</a:t>
            </a:r>
            <a:endParaRPr lang="pt-PT" dirty="0" smtClean="0"/>
          </a:p>
          <a:p>
            <a:pPr marL="0" indent="0">
              <a:buNone/>
            </a:pPr>
            <a:endParaRPr lang="en-US" dirty="0" smtClean="0"/>
          </a:p>
          <a:p>
            <a:pPr marL="0" indent="0">
              <a:buNone/>
            </a:pPr>
            <a:r>
              <a:rPr lang="en-US" b="1" dirty="0" err="1" smtClean="0"/>
              <a:t>Aprofundamento</a:t>
            </a:r>
            <a:r>
              <a:rPr lang="en-US" b="1" dirty="0" smtClean="0"/>
              <a:t> </a:t>
            </a:r>
            <a:r>
              <a:rPr lang="en-US" b="1" dirty="0" err="1" smtClean="0"/>
              <a:t>teórico</a:t>
            </a:r>
            <a:endParaRPr lang="en-US" b="1" dirty="0" smtClean="0"/>
          </a:p>
          <a:p>
            <a:pPr marL="0" indent="0">
              <a:buNone/>
            </a:pPr>
            <a:r>
              <a:rPr lang="en-US" dirty="0" smtClean="0"/>
              <a:t>Coase</a:t>
            </a:r>
            <a:r>
              <a:rPr lang="en-US" dirty="0"/>
              <a:t>, Ronald (1960), The Problem of Social Cost, </a:t>
            </a:r>
            <a:r>
              <a:rPr lang="en-US" i="1" dirty="0"/>
              <a:t>The Journal of Law and Economics</a:t>
            </a:r>
            <a:r>
              <a:rPr lang="en-US" dirty="0"/>
              <a:t>, nº3, </a:t>
            </a:r>
            <a:r>
              <a:rPr lang="en-US" dirty="0" smtClean="0"/>
              <a:t>pp.2-44</a:t>
            </a:r>
            <a:endParaRPr lang="pt-PT" b="1" dirty="0"/>
          </a:p>
          <a:p>
            <a:pPr marL="0" indent="0">
              <a:lnSpc>
                <a:spcPct val="170000"/>
              </a:lnSpc>
              <a:buNone/>
            </a:pPr>
            <a:r>
              <a:rPr lang="pt-PT" dirty="0" err="1" smtClean="0"/>
              <a:t>Demsetz</a:t>
            </a:r>
            <a:r>
              <a:rPr lang="pt-PT" dirty="0" smtClean="0"/>
              <a:t> , </a:t>
            </a:r>
            <a:r>
              <a:rPr lang="pt-PT" dirty="0" err="1" smtClean="0"/>
              <a:t>Harold</a:t>
            </a:r>
            <a:r>
              <a:rPr lang="pt-PT" dirty="0" smtClean="0"/>
              <a:t> 1967), </a:t>
            </a:r>
            <a:r>
              <a:rPr lang="en-US" dirty="0" smtClean="0"/>
              <a:t>Towards a Theory of Property Rights, </a:t>
            </a:r>
            <a:r>
              <a:rPr lang="pt-PT" i="1" dirty="0" err="1" smtClean="0"/>
              <a:t>The</a:t>
            </a:r>
            <a:r>
              <a:rPr lang="pt-PT" i="1" dirty="0" smtClean="0"/>
              <a:t> </a:t>
            </a:r>
            <a:r>
              <a:rPr lang="pt-PT" i="1" dirty="0" err="1" smtClean="0"/>
              <a:t>American</a:t>
            </a:r>
            <a:r>
              <a:rPr lang="pt-PT" i="1" dirty="0" smtClean="0"/>
              <a:t> </a:t>
            </a:r>
            <a:r>
              <a:rPr lang="pt-PT" i="1" dirty="0" err="1" smtClean="0"/>
              <a:t>Economic</a:t>
            </a:r>
            <a:r>
              <a:rPr lang="pt-PT" i="1" dirty="0" smtClean="0"/>
              <a:t> </a:t>
            </a:r>
            <a:r>
              <a:rPr lang="pt-PT" i="1" dirty="0" err="1" smtClean="0"/>
              <a:t>Review</a:t>
            </a:r>
            <a:r>
              <a:rPr lang="pt-PT" i="1" dirty="0" smtClean="0"/>
              <a:t>, </a:t>
            </a:r>
            <a:r>
              <a:rPr lang="pt-PT" dirty="0" smtClean="0"/>
              <a:t>Vol. </a:t>
            </a:r>
            <a:r>
              <a:rPr lang="pt-PT" i="1" dirty="0" smtClean="0"/>
              <a:t>57, </a:t>
            </a:r>
            <a:r>
              <a:rPr lang="pt-PT" dirty="0" smtClean="0"/>
              <a:t>2, pp. 347-359.</a:t>
            </a:r>
            <a:endParaRPr lang="en-US" dirty="0" smtClean="0"/>
          </a:p>
          <a:p>
            <a:pPr marL="0" indent="0">
              <a:lnSpc>
                <a:spcPct val="170000"/>
              </a:lnSpc>
              <a:buNone/>
            </a:pPr>
            <a:r>
              <a:rPr lang="pt-PT" dirty="0" err="1" smtClean="0"/>
              <a:t>Ostrom</a:t>
            </a:r>
            <a:r>
              <a:rPr lang="pt-PT" dirty="0" smtClean="0"/>
              <a:t> , </a:t>
            </a:r>
            <a:r>
              <a:rPr lang="pt-PT" dirty="0" err="1" smtClean="0"/>
              <a:t>Elinor</a:t>
            </a:r>
            <a:r>
              <a:rPr lang="pt-PT" dirty="0" smtClean="0"/>
              <a:t> (2003), </a:t>
            </a:r>
            <a:r>
              <a:rPr lang="pt-PT" dirty="0" err="1" smtClean="0"/>
              <a:t>How</a:t>
            </a:r>
            <a:r>
              <a:rPr lang="pt-PT" dirty="0" smtClean="0"/>
              <a:t> </a:t>
            </a:r>
            <a:r>
              <a:rPr lang="pt-PT" dirty="0" err="1" smtClean="0"/>
              <a:t>types</a:t>
            </a:r>
            <a:r>
              <a:rPr lang="pt-PT" dirty="0" smtClean="0"/>
              <a:t> of </a:t>
            </a:r>
            <a:r>
              <a:rPr lang="pt-PT" dirty="0" err="1" smtClean="0"/>
              <a:t>goods</a:t>
            </a:r>
            <a:r>
              <a:rPr lang="pt-PT" dirty="0" smtClean="0"/>
              <a:t> </a:t>
            </a:r>
            <a:r>
              <a:rPr lang="pt-PT" dirty="0" err="1" smtClean="0"/>
              <a:t>and</a:t>
            </a:r>
            <a:r>
              <a:rPr lang="pt-PT" dirty="0" smtClean="0"/>
              <a:t> </a:t>
            </a:r>
            <a:r>
              <a:rPr lang="pt-PT" dirty="0" err="1" smtClean="0"/>
              <a:t>property</a:t>
            </a:r>
            <a:r>
              <a:rPr lang="pt-PT" dirty="0" smtClean="0"/>
              <a:t> </a:t>
            </a:r>
            <a:r>
              <a:rPr lang="pt-PT" dirty="0" err="1" smtClean="0"/>
              <a:t>rights</a:t>
            </a:r>
            <a:r>
              <a:rPr lang="pt-PT" dirty="0" smtClean="0"/>
              <a:t> </a:t>
            </a:r>
            <a:r>
              <a:rPr lang="pt-PT" dirty="0" err="1" smtClean="0"/>
              <a:t>jointly</a:t>
            </a:r>
            <a:r>
              <a:rPr lang="pt-PT" dirty="0" smtClean="0"/>
              <a:t> </a:t>
            </a:r>
            <a:r>
              <a:rPr lang="pt-PT" dirty="0" err="1" smtClean="0"/>
              <a:t>affect</a:t>
            </a:r>
            <a:r>
              <a:rPr lang="pt-PT" dirty="0" smtClean="0"/>
              <a:t> </a:t>
            </a:r>
            <a:r>
              <a:rPr lang="pt-PT" dirty="0" err="1" smtClean="0"/>
              <a:t>collective</a:t>
            </a:r>
            <a:r>
              <a:rPr lang="pt-PT" dirty="0" smtClean="0"/>
              <a:t> </a:t>
            </a:r>
            <a:r>
              <a:rPr lang="pt-PT" dirty="0" err="1" smtClean="0"/>
              <a:t>action</a:t>
            </a:r>
            <a:r>
              <a:rPr lang="pt-PT" dirty="0" smtClean="0"/>
              <a:t>, </a:t>
            </a:r>
            <a:r>
              <a:rPr lang="pt-PT" i="1" dirty="0" err="1" smtClean="0"/>
              <a:t>Journal</a:t>
            </a:r>
            <a:r>
              <a:rPr lang="pt-PT" i="1" dirty="0" smtClean="0"/>
              <a:t> of </a:t>
            </a:r>
            <a:r>
              <a:rPr lang="pt-PT" i="1" dirty="0" err="1" smtClean="0"/>
              <a:t>Theoretical</a:t>
            </a:r>
            <a:r>
              <a:rPr lang="pt-PT" i="1" dirty="0" smtClean="0"/>
              <a:t> </a:t>
            </a:r>
            <a:r>
              <a:rPr lang="pt-PT" i="1" dirty="0" err="1" smtClean="0"/>
              <a:t>Politics</a:t>
            </a:r>
            <a:r>
              <a:rPr lang="pt-PT" dirty="0" smtClean="0"/>
              <a:t>, vol. 15, 3, pp.239-270.</a:t>
            </a:r>
          </a:p>
          <a:p>
            <a:pPr marL="0" indent="0">
              <a:lnSpc>
                <a:spcPct val="170000"/>
              </a:lnSpc>
              <a:buNone/>
            </a:pPr>
            <a:r>
              <a:rPr lang="en-US" dirty="0" smtClean="0"/>
              <a:t>Buchanan , David ( 1973), The Coase Theorem an d the Theory of the State, </a:t>
            </a:r>
            <a:r>
              <a:rPr lang="en-US" i="1" dirty="0" smtClean="0"/>
              <a:t>Natural </a:t>
            </a:r>
            <a:r>
              <a:rPr lang="en-US" i="1" dirty="0"/>
              <a:t>R</a:t>
            </a:r>
            <a:r>
              <a:rPr lang="en-US" i="1" dirty="0" smtClean="0"/>
              <a:t>esources Journal</a:t>
            </a:r>
            <a:r>
              <a:rPr lang="en-US" dirty="0" smtClean="0"/>
              <a:t>, </a:t>
            </a:r>
            <a:r>
              <a:rPr lang="en-US" dirty="0"/>
              <a:t>13, </a:t>
            </a:r>
            <a:r>
              <a:rPr lang="en-US" dirty="0" smtClean="0"/>
              <a:t>pp.579-594</a:t>
            </a:r>
          </a:p>
          <a:p>
            <a:pPr marL="0" indent="0">
              <a:lnSpc>
                <a:spcPct val="170000"/>
              </a:lnSpc>
              <a:buNone/>
            </a:pPr>
            <a:r>
              <a:rPr lang="en-US" dirty="0" smtClean="0"/>
              <a:t>Williamson, Oliver (1988)  The Logic of Organization, </a:t>
            </a:r>
            <a:r>
              <a:rPr lang="en-US" i="1" dirty="0" smtClean="0"/>
              <a:t>Journal of Law, Economics, &amp; Organization</a:t>
            </a:r>
            <a:r>
              <a:rPr lang="en-US" dirty="0" smtClean="0"/>
              <a:t>, Vol. 4, No. 1, pp. 65-93. </a:t>
            </a:r>
          </a:p>
          <a:p>
            <a:pPr marL="0" indent="0">
              <a:lnSpc>
                <a:spcPct val="170000"/>
              </a:lnSpc>
              <a:buNone/>
            </a:pPr>
            <a:r>
              <a:rPr lang="en-US" dirty="0" smtClean="0"/>
              <a:t>North, Dou</a:t>
            </a:r>
            <a:endParaRPr lang="pt-PT" dirty="0" smtClean="0"/>
          </a:p>
          <a:p>
            <a:pPr marL="0" indent="0">
              <a:buNone/>
            </a:pPr>
            <a:endParaRPr lang="pt-PT" dirty="0" smtClean="0"/>
          </a:p>
          <a:p>
            <a:endParaRPr lang="pt-PT" dirty="0"/>
          </a:p>
        </p:txBody>
      </p:sp>
    </p:spTree>
    <p:extLst>
      <p:ext uri="{BB962C8B-B14F-4D97-AF65-F5344CB8AC3E}">
        <p14:creationId xmlns:p14="http://schemas.microsoft.com/office/powerpoint/2010/main" val="26080715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Objectivos</a:t>
            </a:r>
            <a:endParaRPr lang="pt-PT" dirty="0"/>
          </a:p>
        </p:txBody>
      </p:sp>
      <p:sp>
        <p:nvSpPr>
          <p:cNvPr id="3" name="Content Placeholder 2"/>
          <p:cNvSpPr>
            <a:spLocks noGrp="1"/>
          </p:cNvSpPr>
          <p:nvPr>
            <p:ph idx="1"/>
          </p:nvPr>
        </p:nvSpPr>
        <p:spPr/>
        <p:txBody>
          <a:bodyPr/>
          <a:lstStyle/>
          <a:p>
            <a:r>
              <a:rPr lang="en-US" dirty="0" err="1" smtClean="0"/>
              <a:t>Definir</a:t>
            </a:r>
            <a:r>
              <a:rPr lang="en-US" dirty="0" smtClean="0"/>
              <a:t> </a:t>
            </a:r>
            <a:r>
              <a:rPr lang="en-US" dirty="0" err="1" smtClean="0"/>
              <a:t>direitos</a:t>
            </a:r>
            <a:r>
              <a:rPr lang="en-US" dirty="0" smtClean="0"/>
              <a:t> de </a:t>
            </a:r>
            <a:r>
              <a:rPr lang="en-US" dirty="0" err="1" smtClean="0"/>
              <a:t>propriedade</a:t>
            </a:r>
            <a:endParaRPr lang="en-US" dirty="0" smtClean="0"/>
          </a:p>
          <a:p>
            <a:r>
              <a:rPr lang="en-US" dirty="0" err="1" smtClean="0"/>
              <a:t>Esclarecer</a:t>
            </a:r>
            <a:r>
              <a:rPr lang="en-US" dirty="0" smtClean="0"/>
              <a:t> a </a:t>
            </a:r>
            <a:r>
              <a:rPr lang="en-US" dirty="0" err="1" smtClean="0"/>
              <a:t>importancia</a:t>
            </a:r>
            <a:r>
              <a:rPr lang="en-US" dirty="0" smtClean="0"/>
              <a:t> de </a:t>
            </a:r>
            <a:r>
              <a:rPr lang="en-US" dirty="0" err="1" smtClean="0"/>
              <a:t>exclusividade</a:t>
            </a:r>
            <a:r>
              <a:rPr lang="en-US" dirty="0" smtClean="0"/>
              <a:t> para </a:t>
            </a:r>
            <a:r>
              <a:rPr lang="en-US" dirty="0" err="1" smtClean="0"/>
              <a:t>diferentes</a:t>
            </a:r>
            <a:r>
              <a:rPr lang="en-US" dirty="0" smtClean="0"/>
              <a:t> </a:t>
            </a:r>
            <a:r>
              <a:rPr lang="en-US" dirty="0" err="1" smtClean="0"/>
              <a:t>sistemas</a:t>
            </a:r>
            <a:r>
              <a:rPr lang="en-US" dirty="0" smtClean="0"/>
              <a:t> de </a:t>
            </a:r>
            <a:r>
              <a:rPr lang="en-US" dirty="0" err="1" smtClean="0"/>
              <a:t>propriedade</a:t>
            </a:r>
            <a:endParaRPr lang="en-US" dirty="0" smtClean="0"/>
          </a:p>
          <a:p>
            <a:r>
              <a:rPr lang="en-US" dirty="0" err="1" smtClean="0"/>
              <a:t>Identificar</a:t>
            </a:r>
            <a:r>
              <a:rPr lang="en-US" dirty="0" smtClean="0"/>
              <a:t> bens </a:t>
            </a:r>
            <a:r>
              <a:rPr lang="en-US" dirty="0" err="1" smtClean="0"/>
              <a:t>comuns</a:t>
            </a:r>
            <a:r>
              <a:rPr lang="en-US" dirty="0" smtClean="0"/>
              <a:t> e bens </a:t>
            </a:r>
            <a:r>
              <a:rPr lang="en-US" dirty="0" err="1" smtClean="0"/>
              <a:t>públicos</a:t>
            </a:r>
            <a:endParaRPr lang="en-US" dirty="0" smtClean="0"/>
          </a:p>
          <a:p>
            <a:r>
              <a:rPr lang="en-US" dirty="0" err="1" smtClean="0"/>
              <a:t>Enunciar</a:t>
            </a:r>
            <a:r>
              <a:rPr lang="en-US" dirty="0" smtClean="0"/>
              <a:t> </a:t>
            </a:r>
            <a:r>
              <a:rPr lang="en-US" dirty="0" err="1" smtClean="0"/>
              <a:t>teorema</a:t>
            </a:r>
            <a:r>
              <a:rPr lang="en-US" dirty="0" smtClean="0"/>
              <a:t> de Coase </a:t>
            </a:r>
          </a:p>
          <a:p>
            <a:r>
              <a:rPr lang="en-US" dirty="0" err="1" smtClean="0"/>
              <a:t>Identificar</a:t>
            </a:r>
            <a:r>
              <a:rPr lang="en-US" dirty="0" smtClean="0"/>
              <a:t> o </a:t>
            </a:r>
            <a:r>
              <a:rPr lang="en-US" dirty="0" err="1" smtClean="0"/>
              <a:t>contributo</a:t>
            </a:r>
            <a:r>
              <a:rPr lang="en-US" dirty="0" smtClean="0"/>
              <a:t> de Coase para </a:t>
            </a:r>
            <a:r>
              <a:rPr lang="en-US" dirty="0" err="1" smtClean="0"/>
              <a:t>novas</a:t>
            </a:r>
            <a:r>
              <a:rPr lang="en-US" dirty="0" smtClean="0"/>
              <a:t> </a:t>
            </a:r>
            <a:r>
              <a:rPr lang="en-US" dirty="0" err="1" smtClean="0"/>
              <a:t>abordagens</a:t>
            </a:r>
            <a:r>
              <a:rPr lang="en-US" dirty="0" smtClean="0"/>
              <a:t> </a:t>
            </a:r>
            <a:r>
              <a:rPr lang="en-US" dirty="0" err="1" smtClean="0"/>
              <a:t>institucionalistas</a:t>
            </a:r>
            <a:r>
              <a:rPr lang="en-US" dirty="0" smtClean="0"/>
              <a:t> </a:t>
            </a:r>
          </a:p>
          <a:p>
            <a:r>
              <a:rPr lang="en-US" dirty="0" err="1" smtClean="0"/>
              <a:t>Comparar</a:t>
            </a:r>
            <a:r>
              <a:rPr lang="en-US" dirty="0" smtClean="0"/>
              <a:t> as </a:t>
            </a:r>
            <a:r>
              <a:rPr lang="en-US" dirty="0" err="1" smtClean="0"/>
              <a:t>diferentes</a:t>
            </a:r>
            <a:r>
              <a:rPr lang="en-US" dirty="0" smtClean="0"/>
              <a:t> </a:t>
            </a:r>
            <a:r>
              <a:rPr lang="en-US" dirty="0" err="1" smtClean="0"/>
              <a:t>abordagens</a:t>
            </a:r>
            <a:r>
              <a:rPr lang="en-US" dirty="0" smtClean="0"/>
              <a:t> de </a:t>
            </a:r>
            <a:r>
              <a:rPr lang="en-US" dirty="0" err="1" smtClean="0"/>
              <a:t>custos</a:t>
            </a:r>
            <a:r>
              <a:rPr lang="en-US" dirty="0" smtClean="0"/>
              <a:t> de </a:t>
            </a:r>
            <a:r>
              <a:rPr lang="en-US" dirty="0" err="1" smtClean="0"/>
              <a:t>transacçao</a:t>
            </a:r>
            <a:r>
              <a:rPr lang="en-US" dirty="0" smtClean="0"/>
              <a:t> </a:t>
            </a:r>
          </a:p>
          <a:p>
            <a:endParaRPr lang="en-US" dirty="0" smtClean="0"/>
          </a:p>
          <a:p>
            <a:endParaRPr lang="pt-PT" dirty="0"/>
          </a:p>
        </p:txBody>
      </p:sp>
    </p:spTree>
    <p:extLst>
      <p:ext uri="{BB962C8B-B14F-4D97-AF65-F5344CB8AC3E}">
        <p14:creationId xmlns:p14="http://schemas.microsoft.com/office/powerpoint/2010/main" val="3481725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pt-PT" dirty="0"/>
          </a:p>
        </p:txBody>
      </p:sp>
      <p:sp>
        <p:nvSpPr>
          <p:cNvPr id="4" name="Text Box 4"/>
          <p:cNvSpPr txBox="1">
            <a:spLocks noChangeArrowheads="1"/>
          </p:cNvSpPr>
          <p:nvPr/>
        </p:nvSpPr>
        <p:spPr bwMode="auto">
          <a:xfrm>
            <a:off x="1240971" y="1470524"/>
            <a:ext cx="9486899" cy="1477328"/>
          </a:xfrm>
          <a:prstGeom prst="rect">
            <a:avLst/>
          </a:prstGeom>
          <a:noFill/>
          <a:ln w="9525">
            <a:noFill/>
            <a:miter lim="800000"/>
            <a:headEnd/>
            <a:tailEnd/>
          </a:ln>
          <a:effectLst/>
        </p:spPr>
        <p:txBody>
          <a:bodyPr wrap="square">
            <a:spAutoFit/>
          </a:bodyPr>
          <a:lstStyle/>
          <a:p>
            <a:r>
              <a:rPr lang="pt-PT" b="1" dirty="0"/>
              <a:t>Direitos de propriedade </a:t>
            </a:r>
            <a:r>
              <a:rPr lang="pt-PT" dirty="0"/>
              <a:t>referem-se às relações entre indivíduos </a:t>
            </a:r>
            <a:r>
              <a:rPr lang="pt-PT" dirty="0" smtClean="0"/>
              <a:t>(ou organizações) </a:t>
            </a:r>
            <a:r>
              <a:rPr lang="pt-PT" dirty="0"/>
              <a:t>e recursos, os quais podem ser bens físicos, activos financeiros, </a:t>
            </a:r>
            <a:r>
              <a:rPr lang="pt-PT" dirty="0" smtClean="0"/>
              <a:t>capital humano (auto determinação e direito de agência) ideias</a:t>
            </a:r>
            <a:r>
              <a:rPr lang="pt-PT" dirty="0"/>
              <a:t> </a:t>
            </a:r>
            <a:r>
              <a:rPr lang="pt-PT" dirty="0" smtClean="0"/>
              <a:t>(recurso intangível)</a:t>
            </a:r>
            <a:endParaRPr lang="pt-PT" dirty="0"/>
          </a:p>
          <a:p>
            <a:endParaRPr lang="pt-PT" dirty="0"/>
          </a:p>
          <a:p>
            <a:endParaRPr lang="en-US" dirty="0"/>
          </a:p>
        </p:txBody>
      </p:sp>
      <p:sp>
        <p:nvSpPr>
          <p:cNvPr id="5" name="Text Box 5"/>
          <p:cNvSpPr txBox="1">
            <a:spLocks noChangeArrowheads="1"/>
          </p:cNvSpPr>
          <p:nvPr/>
        </p:nvSpPr>
        <p:spPr bwMode="auto">
          <a:xfrm>
            <a:off x="2362200" y="2890195"/>
            <a:ext cx="7315200" cy="646331"/>
          </a:xfrm>
          <a:prstGeom prst="rect">
            <a:avLst/>
          </a:prstGeom>
          <a:noFill/>
          <a:ln w="9525">
            <a:noFill/>
            <a:miter lim="800000"/>
            <a:headEnd/>
            <a:tailEnd/>
          </a:ln>
          <a:effectLst/>
        </p:spPr>
        <p:txBody>
          <a:bodyPr>
            <a:spAutoFit/>
          </a:bodyPr>
          <a:lstStyle/>
          <a:p>
            <a:pPr>
              <a:spcBef>
                <a:spcPct val="50000"/>
              </a:spcBef>
              <a:buFontTx/>
              <a:buChar char="•"/>
            </a:pPr>
            <a:r>
              <a:rPr lang="en-US" b="1" dirty="0" err="1"/>
              <a:t>Direito</a:t>
            </a:r>
            <a:r>
              <a:rPr lang="en-US" b="1" dirty="0"/>
              <a:t> a </a:t>
            </a:r>
            <a:r>
              <a:rPr lang="en-US" b="1" dirty="0" err="1"/>
              <a:t>possuir</a:t>
            </a:r>
            <a:r>
              <a:rPr lang="en-US" b="1" dirty="0"/>
              <a:t> um </a:t>
            </a:r>
            <a:r>
              <a:rPr lang="en-US" b="1" dirty="0" err="1"/>
              <a:t>activo</a:t>
            </a:r>
            <a:r>
              <a:rPr lang="en-US" b="1" dirty="0"/>
              <a:t> e/ </a:t>
            </a:r>
            <a:r>
              <a:rPr lang="en-US" b="1" dirty="0" err="1"/>
              <a:t>ou</a:t>
            </a:r>
            <a:r>
              <a:rPr lang="en-US" b="1" dirty="0"/>
              <a:t> </a:t>
            </a:r>
            <a:r>
              <a:rPr lang="en-US" b="1" dirty="0" err="1"/>
              <a:t>aceder</a:t>
            </a:r>
            <a:r>
              <a:rPr lang="en-US" b="1" dirty="0"/>
              <a:t> </a:t>
            </a:r>
            <a:r>
              <a:rPr lang="en-US" b="1" dirty="0" err="1"/>
              <a:t>ao</a:t>
            </a:r>
            <a:r>
              <a:rPr lang="en-US" b="1" dirty="0"/>
              <a:t> </a:t>
            </a:r>
            <a:r>
              <a:rPr lang="en-US" b="1" dirty="0" err="1"/>
              <a:t>seu</a:t>
            </a:r>
            <a:r>
              <a:rPr lang="en-US" b="1" dirty="0"/>
              <a:t> </a:t>
            </a:r>
            <a:r>
              <a:rPr lang="en-US" b="1" dirty="0" err="1"/>
              <a:t>rendimento</a:t>
            </a:r>
            <a:r>
              <a:rPr lang="en-US" b="1" dirty="0"/>
              <a:t> – </a:t>
            </a:r>
            <a:r>
              <a:rPr lang="en-US" b="1" i="1" dirty="0" err="1"/>
              <a:t>direito</a:t>
            </a:r>
            <a:r>
              <a:rPr lang="en-US" b="1" i="1" dirty="0"/>
              <a:t> de </a:t>
            </a:r>
            <a:r>
              <a:rPr lang="en-US" b="1" i="1" dirty="0" err="1" smtClean="0"/>
              <a:t>uso</a:t>
            </a:r>
            <a:r>
              <a:rPr lang="en-US" b="1" i="1" dirty="0" smtClean="0"/>
              <a:t> (</a:t>
            </a:r>
            <a:r>
              <a:rPr lang="en-US" b="1" i="1" dirty="0" err="1" smtClean="0"/>
              <a:t>ius</a:t>
            </a:r>
            <a:r>
              <a:rPr lang="en-US" b="1" i="1" dirty="0" smtClean="0"/>
              <a:t> </a:t>
            </a:r>
            <a:r>
              <a:rPr lang="en-US" b="1" i="1" dirty="0" err="1" smtClean="0"/>
              <a:t>utendi</a:t>
            </a:r>
            <a:r>
              <a:rPr lang="en-US" b="1" i="1" dirty="0" smtClean="0"/>
              <a:t>; </a:t>
            </a:r>
            <a:r>
              <a:rPr lang="en-US" b="1" i="1" dirty="0" err="1" smtClean="0"/>
              <a:t>ius</a:t>
            </a:r>
            <a:r>
              <a:rPr lang="en-US" b="1" i="1" dirty="0" smtClean="0"/>
              <a:t> </a:t>
            </a:r>
            <a:r>
              <a:rPr lang="en-US" b="1" i="1" dirty="0" err="1" smtClean="0"/>
              <a:t>fruendi</a:t>
            </a:r>
            <a:r>
              <a:rPr lang="en-US" b="1" i="1" dirty="0" smtClean="0"/>
              <a:t>)</a:t>
            </a:r>
            <a:endParaRPr lang="en-US" b="1" i="1" dirty="0"/>
          </a:p>
        </p:txBody>
      </p:sp>
      <p:sp>
        <p:nvSpPr>
          <p:cNvPr id="7" name="Text Box 7"/>
          <p:cNvSpPr txBox="1">
            <a:spLocks noChangeArrowheads="1"/>
          </p:cNvSpPr>
          <p:nvPr/>
        </p:nvSpPr>
        <p:spPr bwMode="auto">
          <a:xfrm>
            <a:off x="2362200" y="3529302"/>
            <a:ext cx="7848600" cy="3277820"/>
          </a:xfrm>
          <a:prstGeom prst="rect">
            <a:avLst/>
          </a:prstGeom>
          <a:noFill/>
          <a:ln w="9525">
            <a:noFill/>
            <a:miter lim="800000"/>
            <a:headEnd/>
            <a:tailEnd/>
          </a:ln>
          <a:effectLst/>
        </p:spPr>
        <p:txBody>
          <a:bodyPr>
            <a:spAutoFit/>
          </a:bodyPr>
          <a:lstStyle/>
          <a:p>
            <a:pPr>
              <a:spcBef>
                <a:spcPct val="50000"/>
              </a:spcBef>
              <a:buFontTx/>
              <a:buChar char="•"/>
            </a:pPr>
            <a:r>
              <a:rPr lang="en-US" dirty="0"/>
              <a:t> </a:t>
            </a:r>
            <a:r>
              <a:rPr lang="en-US" b="1" i="1" dirty="0" err="1"/>
              <a:t>Direito</a:t>
            </a:r>
            <a:r>
              <a:rPr lang="en-US" b="1" i="1" dirty="0"/>
              <a:t> a </a:t>
            </a:r>
            <a:r>
              <a:rPr lang="en-US" b="1" i="1" dirty="0" err="1"/>
              <a:t>alienar</a:t>
            </a:r>
            <a:r>
              <a:rPr lang="en-US" b="1" i="1" dirty="0"/>
              <a:t> </a:t>
            </a:r>
            <a:r>
              <a:rPr lang="en-US" b="1" dirty="0" err="1"/>
              <a:t>permanentemente</a:t>
            </a:r>
            <a:r>
              <a:rPr lang="en-US" b="1" dirty="0"/>
              <a:t> a </a:t>
            </a:r>
            <a:r>
              <a:rPr lang="en-US" b="1" dirty="0" err="1"/>
              <a:t>totalidade</a:t>
            </a:r>
            <a:r>
              <a:rPr lang="en-US" b="1" dirty="0"/>
              <a:t> </a:t>
            </a:r>
            <a:r>
              <a:rPr lang="en-US" b="1" dirty="0" err="1"/>
              <a:t>ou</a:t>
            </a:r>
            <a:r>
              <a:rPr lang="en-US" b="1" dirty="0"/>
              <a:t> parte de um </a:t>
            </a:r>
            <a:r>
              <a:rPr lang="en-US" b="1" dirty="0" err="1"/>
              <a:t>activo</a:t>
            </a:r>
            <a:r>
              <a:rPr lang="en-US" b="1" dirty="0"/>
              <a:t>, sob a forma de </a:t>
            </a:r>
            <a:r>
              <a:rPr lang="en-US" b="1" dirty="0" err="1"/>
              <a:t>venda</a:t>
            </a:r>
            <a:r>
              <a:rPr lang="en-US" b="1" dirty="0"/>
              <a:t>, </a:t>
            </a:r>
            <a:r>
              <a:rPr lang="en-US" b="1" dirty="0" err="1"/>
              <a:t>ou</a:t>
            </a:r>
            <a:r>
              <a:rPr lang="en-US" b="1" dirty="0"/>
              <a:t> </a:t>
            </a:r>
            <a:r>
              <a:rPr lang="en-US" b="1" dirty="0" err="1" smtClean="0"/>
              <a:t>oferta</a:t>
            </a:r>
            <a:r>
              <a:rPr lang="en-US" b="1" dirty="0" smtClean="0"/>
              <a:t> (</a:t>
            </a:r>
            <a:r>
              <a:rPr lang="en-US" b="1" dirty="0" err="1" smtClean="0"/>
              <a:t>ius</a:t>
            </a:r>
            <a:r>
              <a:rPr lang="en-US" b="1" dirty="0" smtClean="0"/>
              <a:t> </a:t>
            </a:r>
            <a:r>
              <a:rPr lang="en-US" b="1" dirty="0" err="1" smtClean="0"/>
              <a:t>abutendi</a:t>
            </a:r>
            <a:r>
              <a:rPr lang="en-US" b="1" dirty="0" smtClean="0"/>
              <a:t>)</a:t>
            </a:r>
            <a:endParaRPr lang="en-US" b="1" dirty="0"/>
          </a:p>
          <a:p>
            <a:pPr>
              <a:spcBef>
                <a:spcPct val="50000"/>
              </a:spcBef>
              <a:buFontTx/>
              <a:buChar char="•"/>
            </a:pPr>
            <a:r>
              <a:rPr lang="en-US" b="1" dirty="0"/>
              <a:t> </a:t>
            </a:r>
            <a:r>
              <a:rPr lang="en-US" b="1" dirty="0" err="1"/>
              <a:t>Direito</a:t>
            </a:r>
            <a:r>
              <a:rPr lang="en-US" b="1" dirty="0"/>
              <a:t> de </a:t>
            </a:r>
            <a:r>
              <a:rPr lang="en-US" b="1" dirty="0" err="1"/>
              <a:t>hipotecar</a:t>
            </a:r>
            <a:r>
              <a:rPr lang="en-US" b="1" dirty="0"/>
              <a:t> um </a:t>
            </a:r>
            <a:r>
              <a:rPr lang="en-US" b="1" dirty="0" err="1"/>
              <a:t>activo</a:t>
            </a:r>
            <a:r>
              <a:rPr lang="en-US" b="1" dirty="0"/>
              <a:t>,  </a:t>
            </a:r>
            <a:r>
              <a:rPr lang="en-US" b="1" dirty="0" err="1"/>
              <a:t>ou</a:t>
            </a:r>
            <a:r>
              <a:rPr lang="en-US" b="1" dirty="0"/>
              <a:t> de </a:t>
            </a:r>
            <a:r>
              <a:rPr lang="en-US" b="1" dirty="0" err="1"/>
              <a:t>arrendar</a:t>
            </a:r>
            <a:r>
              <a:rPr lang="en-US" b="1" dirty="0"/>
              <a:t> o </a:t>
            </a:r>
            <a:r>
              <a:rPr lang="en-US" b="1" dirty="0" err="1"/>
              <a:t>uso</a:t>
            </a:r>
            <a:r>
              <a:rPr lang="en-US" b="1" dirty="0"/>
              <a:t> – </a:t>
            </a:r>
            <a:r>
              <a:rPr lang="en-US" b="1" i="1" dirty="0" err="1"/>
              <a:t>direitos</a:t>
            </a:r>
            <a:r>
              <a:rPr lang="en-US" b="1" i="1" dirty="0"/>
              <a:t> de</a:t>
            </a:r>
          </a:p>
          <a:p>
            <a:pPr>
              <a:spcBef>
                <a:spcPct val="50000"/>
              </a:spcBef>
            </a:pPr>
            <a:r>
              <a:rPr lang="en-US" b="1" i="1" dirty="0" err="1"/>
              <a:t>contractualizar</a:t>
            </a:r>
            <a:r>
              <a:rPr lang="en-US" b="1" i="1" dirty="0"/>
              <a:t> </a:t>
            </a:r>
          </a:p>
          <a:p>
            <a:pPr>
              <a:spcBef>
                <a:spcPct val="50000"/>
              </a:spcBef>
              <a:buFontTx/>
              <a:buChar char="•"/>
            </a:pPr>
            <a:r>
              <a:rPr lang="pt-PT" dirty="0"/>
              <a:t>Um sistema de direitos implica benefícios e custos individuais e </a:t>
            </a:r>
            <a:r>
              <a:rPr lang="pt-PT" dirty="0" err="1"/>
              <a:t>colectivos</a:t>
            </a:r>
            <a:r>
              <a:rPr lang="pt-PT" dirty="0"/>
              <a:t>.</a:t>
            </a:r>
          </a:p>
          <a:p>
            <a:pPr>
              <a:spcBef>
                <a:spcPct val="50000"/>
              </a:spcBef>
              <a:buFontTx/>
              <a:buChar char="•"/>
            </a:pPr>
            <a:r>
              <a:rPr lang="pt-PT" dirty="0" smtClean="0"/>
              <a:t>A </a:t>
            </a:r>
            <a:r>
              <a:rPr lang="pt-PT" dirty="0"/>
              <a:t>economia dos direitos de propriedade reconhece que este leque de direitos </a:t>
            </a:r>
            <a:r>
              <a:rPr lang="pt-PT" dirty="0" smtClean="0"/>
              <a:t>torna o mercado </a:t>
            </a:r>
            <a:r>
              <a:rPr lang="pt-PT" dirty="0"/>
              <a:t>economicamente eficiente </a:t>
            </a:r>
            <a:r>
              <a:rPr lang="pt-PT" dirty="0" smtClean="0"/>
              <a:t>quando :</a:t>
            </a:r>
            <a:endParaRPr lang="pt-PT" dirty="0"/>
          </a:p>
          <a:p>
            <a:endParaRPr lang="pt-PT" dirty="0"/>
          </a:p>
          <a:p>
            <a:pPr>
              <a:spcBef>
                <a:spcPct val="50000"/>
              </a:spcBef>
              <a:buFontTx/>
              <a:buChar char="•"/>
            </a:pPr>
            <a:endParaRPr lang="en-US" b="1" dirty="0"/>
          </a:p>
        </p:txBody>
      </p:sp>
      <p:sp>
        <p:nvSpPr>
          <p:cNvPr id="8" name="Title 1"/>
          <p:cNvSpPr>
            <a:spLocks noGrp="1"/>
          </p:cNvSpPr>
          <p:nvPr>
            <p:ph type="title"/>
          </p:nvPr>
        </p:nvSpPr>
        <p:spPr>
          <a:xfrm>
            <a:off x="762000" y="267155"/>
            <a:ext cx="10515600" cy="1039132"/>
          </a:xfrm>
        </p:spPr>
        <p:txBody>
          <a:bodyPr/>
          <a:lstStyle/>
          <a:p>
            <a:r>
              <a:rPr lang="pt-PT" dirty="0" smtClean="0"/>
              <a:t>A.1- Direitos de propriedade</a:t>
            </a:r>
            <a:endParaRPr lang="pt-PT" dirty="0"/>
          </a:p>
        </p:txBody>
      </p:sp>
    </p:spTree>
    <p:extLst>
      <p:ext uri="{BB962C8B-B14F-4D97-AF65-F5344CB8AC3E}">
        <p14:creationId xmlns:p14="http://schemas.microsoft.com/office/powerpoint/2010/main" val="253216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build="p" autoUpdateAnimBg="0"/>
      <p:bldP spid="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dirty="0" smtClean="0"/>
              <a:t>A.1- Direitos de propriedade</a:t>
            </a:r>
            <a:endParaRPr lang="pt-PT" dirty="0"/>
          </a:p>
        </p:txBody>
      </p:sp>
      <p:sp>
        <p:nvSpPr>
          <p:cNvPr id="3" name="Content Placeholder 2"/>
          <p:cNvSpPr>
            <a:spLocks noGrp="1"/>
          </p:cNvSpPr>
          <p:nvPr>
            <p:ph idx="1"/>
          </p:nvPr>
        </p:nvSpPr>
        <p:spPr>
          <a:xfrm>
            <a:off x="838200" y="1534886"/>
            <a:ext cx="10515600" cy="4903334"/>
          </a:xfrm>
        </p:spPr>
        <p:txBody>
          <a:bodyPr>
            <a:normAutofit/>
          </a:bodyPr>
          <a:lstStyle/>
          <a:p>
            <a:pPr marL="514350" indent="-514350">
              <a:buAutoNum type="alphaUcParenR"/>
            </a:pPr>
            <a:r>
              <a:rPr lang="pt-PT" dirty="0" smtClean="0"/>
              <a:t>Universalidade (qualquer </a:t>
            </a:r>
            <a:r>
              <a:rPr lang="pt-PT" dirty="0" err="1" smtClean="0"/>
              <a:t>activo</a:t>
            </a:r>
            <a:r>
              <a:rPr lang="pt-PT" dirty="0" smtClean="0"/>
              <a:t> é passível de ser apropriado)</a:t>
            </a:r>
          </a:p>
          <a:p>
            <a:pPr marL="514350" indent="-514350">
              <a:buAutoNum type="alphaUcParenR"/>
            </a:pPr>
            <a:endParaRPr lang="pt-PT" dirty="0" smtClean="0"/>
          </a:p>
          <a:p>
            <a:pPr marL="0" indent="0">
              <a:buNone/>
            </a:pPr>
            <a:r>
              <a:rPr lang="pt-PT" dirty="0"/>
              <a:t>B</a:t>
            </a:r>
            <a:r>
              <a:rPr lang="pt-PT" dirty="0" smtClean="0"/>
              <a:t>) Transferibilidade (qualquer </a:t>
            </a:r>
            <a:r>
              <a:rPr lang="pt-PT" dirty="0" err="1" smtClean="0"/>
              <a:t>activo</a:t>
            </a:r>
            <a:r>
              <a:rPr lang="pt-PT" dirty="0" smtClean="0"/>
              <a:t> é passível de ser </a:t>
            </a:r>
            <a:r>
              <a:rPr lang="pt-PT" dirty="0" err="1" smtClean="0"/>
              <a:t>transaccionado</a:t>
            </a:r>
            <a:r>
              <a:rPr lang="pt-PT" dirty="0" smtClean="0"/>
              <a:t>)</a:t>
            </a:r>
          </a:p>
          <a:p>
            <a:pPr marL="0" indent="0">
              <a:buNone/>
            </a:pPr>
            <a:endParaRPr lang="pt-PT" dirty="0" smtClean="0"/>
          </a:p>
          <a:p>
            <a:pPr marL="0" indent="0">
              <a:buNone/>
            </a:pPr>
            <a:r>
              <a:rPr lang="pt-PT" dirty="0"/>
              <a:t>C</a:t>
            </a:r>
            <a:r>
              <a:rPr lang="pt-PT" dirty="0" smtClean="0"/>
              <a:t>) Divisibilidade (tudo é passível de ser repartido em vários direitos</a:t>
            </a:r>
            <a:r>
              <a:rPr lang="pt-PT" dirty="0"/>
              <a:t>) </a:t>
            </a:r>
            <a:r>
              <a:rPr lang="pt-PT" dirty="0" smtClean="0"/>
              <a:t> </a:t>
            </a:r>
          </a:p>
          <a:p>
            <a:pPr marL="0" indent="0">
              <a:buNone/>
            </a:pPr>
            <a:endParaRPr lang="pt-PT" dirty="0" smtClean="0"/>
          </a:p>
          <a:p>
            <a:pPr marL="0" indent="0">
              <a:buNone/>
            </a:pPr>
            <a:r>
              <a:rPr lang="pt-PT" b="1" dirty="0" smtClean="0"/>
              <a:t>D) exclusividade</a:t>
            </a:r>
            <a:r>
              <a:rPr lang="pt-PT" dirty="0" smtClean="0"/>
              <a:t>- </a:t>
            </a:r>
            <a:r>
              <a:rPr lang="pt-PT" dirty="0"/>
              <a:t>excluir </a:t>
            </a:r>
            <a:r>
              <a:rPr lang="pt-PT" dirty="0" smtClean="0"/>
              <a:t>terceiros da relação de propriedade(do </a:t>
            </a:r>
            <a:r>
              <a:rPr lang="pt-PT" dirty="0"/>
              <a:t>acesso à posse, uso e benefício de um </a:t>
            </a:r>
            <a:r>
              <a:rPr lang="pt-PT" dirty="0" smtClean="0"/>
              <a:t>activo). </a:t>
            </a:r>
            <a:r>
              <a:rPr lang="pt-PT" dirty="0"/>
              <a:t>O proprietário é inteiramente responsável por todos os custos e benefícios do direito.</a:t>
            </a:r>
          </a:p>
          <a:p>
            <a:endParaRPr lang="pt-PT" dirty="0" smtClean="0"/>
          </a:p>
          <a:p>
            <a:endParaRPr lang="pt-PT" dirty="0" smtClean="0"/>
          </a:p>
        </p:txBody>
      </p:sp>
    </p:spTree>
    <p:extLst>
      <p:ext uri="{BB962C8B-B14F-4D97-AF65-F5344CB8AC3E}">
        <p14:creationId xmlns:p14="http://schemas.microsoft.com/office/powerpoint/2010/main" val="1277600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A.1- Direitos de propriedade</a:t>
            </a:r>
            <a:endParaRPr lang="pt-PT" dirty="0"/>
          </a:p>
        </p:txBody>
      </p:sp>
      <p:sp>
        <p:nvSpPr>
          <p:cNvPr id="3" name="Content Placeholder 2"/>
          <p:cNvSpPr>
            <a:spLocks noGrp="1"/>
          </p:cNvSpPr>
          <p:nvPr>
            <p:ph idx="1"/>
          </p:nvPr>
        </p:nvSpPr>
        <p:spPr>
          <a:xfrm>
            <a:off x="838200" y="1534886"/>
            <a:ext cx="10515600" cy="4642077"/>
          </a:xfrm>
        </p:spPr>
        <p:txBody>
          <a:bodyPr>
            <a:normAutofit/>
          </a:bodyPr>
          <a:lstStyle/>
          <a:p>
            <a:endParaRPr lang="en-US" dirty="0"/>
          </a:p>
          <a:p>
            <a:pPr marL="0" indent="0">
              <a:buNone/>
            </a:pPr>
            <a:r>
              <a:rPr lang="pt-PT" dirty="0" smtClean="0"/>
              <a:t>Qualquer matriz de direitos de propriedade tem implicações na afetação de recursos e, por conseguinte, no bem estar social.</a:t>
            </a:r>
          </a:p>
          <a:p>
            <a:pPr marL="0" indent="0">
              <a:buNone/>
            </a:pPr>
            <a:r>
              <a:rPr lang="pt-PT" dirty="0" smtClean="0"/>
              <a:t>Os mecanismos relevantes na análise dos sistemas de direitos  são </a:t>
            </a:r>
          </a:p>
          <a:p>
            <a:pPr marL="0" indent="0">
              <a:buNone/>
            </a:pPr>
            <a:r>
              <a:rPr lang="pt-PT" dirty="0" smtClean="0"/>
              <a:t>A) </a:t>
            </a:r>
            <a:r>
              <a:rPr lang="pt-PT" b="1" dirty="0"/>
              <a:t>E</a:t>
            </a:r>
            <a:r>
              <a:rPr lang="pt-PT" b="1" dirty="0" smtClean="0"/>
              <a:t>xclusividade</a:t>
            </a:r>
            <a:r>
              <a:rPr lang="pt-PT" dirty="0" smtClean="0"/>
              <a:t> </a:t>
            </a:r>
          </a:p>
          <a:p>
            <a:pPr marL="0" indent="0">
              <a:buNone/>
            </a:pPr>
            <a:r>
              <a:rPr lang="en-US" dirty="0" smtClean="0"/>
              <a:t>B) </a:t>
            </a:r>
            <a:r>
              <a:rPr lang="en-US" dirty="0" err="1" smtClean="0"/>
              <a:t>Rivalidade</a:t>
            </a:r>
            <a:endParaRPr lang="en-US" dirty="0" smtClean="0"/>
          </a:p>
          <a:p>
            <a:pPr marL="0" indent="0">
              <a:buNone/>
            </a:pPr>
            <a:r>
              <a:rPr lang="en-US" dirty="0" smtClean="0"/>
              <a:t>B) </a:t>
            </a:r>
            <a:r>
              <a:rPr lang="en-US" b="1" dirty="0" err="1" smtClean="0"/>
              <a:t>Externalidade</a:t>
            </a:r>
            <a:endParaRPr lang="pt-PT" dirty="0" smtClean="0"/>
          </a:p>
        </p:txBody>
      </p:sp>
    </p:spTree>
    <p:extLst>
      <p:ext uri="{BB962C8B-B14F-4D97-AF65-F5344CB8AC3E}">
        <p14:creationId xmlns:p14="http://schemas.microsoft.com/office/powerpoint/2010/main" val="2662484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dirty="0" smtClean="0"/>
              <a:t>A.1- Direitos de propriedade</a:t>
            </a:r>
            <a:endParaRPr lang="pt-PT" dirty="0"/>
          </a:p>
        </p:txBody>
      </p:sp>
      <p:sp>
        <p:nvSpPr>
          <p:cNvPr id="3" name="Content Placeholder 2"/>
          <p:cNvSpPr>
            <a:spLocks noGrp="1"/>
          </p:cNvSpPr>
          <p:nvPr>
            <p:ph idx="1"/>
          </p:nvPr>
        </p:nvSpPr>
        <p:spPr/>
        <p:txBody>
          <a:bodyPr>
            <a:normAutofit/>
          </a:bodyPr>
          <a:lstStyle/>
          <a:p>
            <a:r>
              <a:rPr lang="pt-PT" dirty="0" smtClean="0"/>
              <a:t>A) </a:t>
            </a:r>
            <a:r>
              <a:rPr lang="pt-PT" b="1" dirty="0" smtClean="0"/>
              <a:t>exclusividade</a:t>
            </a:r>
          </a:p>
          <a:p>
            <a:pPr marL="0" indent="0">
              <a:buNone/>
            </a:pPr>
            <a:endParaRPr lang="pt-PT" dirty="0" smtClean="0"/>
          </a:p>
          <a:p>
            <a:pPr lvl="1"/>
            <a:r>
              <a:rPr lang="pt-PT" dirty="0" smtClean="0"/>
              <a:t>1- incentivo </a:t>
            </a:r>
            <a:r>
              <a:rPr lang="pt-PT" dirty="0"/>
              <a:t>à valorização dos </a:t>
            </a:r>
            <a:r>
              <a:rPr lang="pt-PT" dirty="0" err="1"/>
              <a:t>activos</a:t>
            </a:r>
            <a:r>
              <a:rPr lang="pt-PT" dirty="0"/>
              <a:t>. </a:t>
            </a:r>
            <a:endParaRPr lang="pt-PT" dirty="0" smtClean="0"/>
          </a:p>
          <a:p>
            <a:pPr lvl="1"/>
            <a:r>
              <a:rPr lang="pt-PT" dirty="0" smtClean="0"/>
              <a:t>2- compreende custos de </a:t>
            </a:r>
            <a:r>
              <a:rPr lang="pt-PT" dirty="0" err="1" smtClean="0"/>
              <a:t>protecção</a:t>
            </a:r>
            <a:r>
              <a:rPr lang="pt-PT" dirty="0" smtClean="0"/>
              <a:t> – custos de monitorização e de observação do direito de propriedade</a:t>
            </a:r>
          </a:p>
          <a:p>
            <a:pPr lvl="1"/>
            <a:r>
              <a:rPr lang="pt-PT" dirty="0" smtClean="0"/>
              <a:t>3- Pressupõe uma definição clara de direitos (completos ou atenuados)</a:t>
            </a:r>
          </a:p>
          <a:p>
            <a:endParaRPr lang="pt-PT" dirty="0" smtClean="0"/>
          </a:p>
        </p:txBody>
      </p:sp>
    </p:spTree>
    <p:extLst>
      <p:ext uri="{BB962C8B-B14F-4D97-AF65-F5344CB8AC3E}">
        <p14:creationId xmlns:p14="http://schemas.microsoft.com/office/powerpoint/2010/main" val="2246889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dirty="0" smtClean="0"/>
              <a:t>A.1- Direitos de propriedade</a:t>
            </a:r>
            <a:endParaRPr lang="pt-PT" dirty="0"/>
          </a:p>
        </p:txBody>
      </p:sp>
      <p:sp>
        <p:nvSpPr>
          <p:cNvPr id="3" name="Content Placeholder 2"/>
          <p:cNvSpPr>
            <a:spLocks noGrp="1"/>
          </p:cNvSpPr>
          <p:nvPr>
            <p:ph idx="1"/>
          </p:nvPr>
        </p:nvSpPr>
        <p:spPr>
          <a:xfrm>
            <a:off x="876300" y="1690688"/>
            <a:ext cx="10515600" cy="4351338"/>
          </a:xfrm>
        </p:spPr>
        <p:txBody>
          <a:bodyPr/>
          <a:lstStyle/>
          <a:p>
            <a:r>
              <a:rPr lang="en-US" dirty="0" err="1" smtClean="0"/>
              <a:t>Exclusividade</a:t>
            </a:r>
            <a:r>
              <a:rPr lang="en-US" dirty="0" smtClean="0"/>
              <a:t> e </a:t>
            </a:r>
            <a:r>
              <a:rPr lang="en-US" dirty="0" err="1" smtClean="0"/>
              <a:t>atenuação</a:t>
            </a:r>
            <a:r>
              <a:rPr lang="en-US" dirty="0" smtClean="0"/>
              <a:t> de </a:t>
            </a:r>
            <a:r>
              <a:rPr lang="en-US" dirty="0" err="1" smtClean="0"/>
              <a:t>direitos</a:t>
            </a:r>
            <a:r>
              <a:rPr lang="en-US" dirty="0" smtClean="0"/>
              <a:t> de </a:t>
            </a:r>
            <a:r>
              <a:rPr lang="en-US" dirty="0" err="1" smtClean="0"/>
              <a:t>propriedade</a:t>
            </a:r>
            <a:endParaRPr lang="pt-PT" dirty="0"/>
          </a:p>
        </p:txBody>
      </p:sp>
      <p:sp>
        <p:nvSpPr>
          <p:cNvPr id="4" name="Text Box 3"/>
          <p:cNvSpPr txBox="1">
            <a:spLocks noChangeArrowheads="1"/>
          </p:cNvSpPr>
          <p:nvPr/>
        </p:nvSpPr>
        <p:spPr bwMode="auto">
          <a:xfrm>
            <a:off x="2438400" y="2172018"/>
            <a:ext cx="7162800" cy="1200329"/>
          </a:xfrm>
          <a:prstGeom prst="rect">
            <a:avLst/>
          </a:prstGeom>
          <a:noFill/>
          <a:ln w="9525">
            <a:noFill/>
            <a:miter lim="800000"/>
            <a:headEnd/>
            <a:tailEnd/>
          </a:ln>
          <a:effectLst/>
        </p:spPr>
        <p:txBody>
          <a:bodyPr>
            <a:spAutoFit/>
          </a:bodyPr>
          <a:lstStyle/>
          <a:p>
            <a:pPr algn="just"/>
            <a:endParaRPr lang="pt-PT" b="1" dirty="0"/>
          </a:p>
          <a:p>
            <a:r>
              <a:rPr lang="pt-PT" dirty="0"/>
              <a:t>1. O controle de rendas,  limita o máximo de renda que um proprietário pode auferir do aluguer da sua propriedade. É uma forma de atenuação de direitos.</a:t>
            </a:r>
            <a:endParaRPr lang="en-US" dirty="0"/>
          </a:p>
        </p:txBody>
      </p:sp>
      <p:sp>
        <p:nvSpPr>
          <p:cNvPr id="5" name="Text Box 4"/>
          <p:cNvSpPr txBox="1">
            <a:spLocks noChangeArrowheads="1"/>
          </p:cNvSpPr>
          <p:nvPr/>
        </p:nvSpPr>
        <p:spPr bwMode="auto">
          <a:xfrm>
            <a:off x="2438400" y="3626764"/>
            <a:ext cx="7315200" cy="369332"/>
          </a:xfrm>
          <a:prstGeom prst="rect">
            <a:avLst/>
          </a:prstGeom>
          <a:noFill/>
          <a:ln w="9525">
            <a:noFill/>
            <a:miter lim="800000"/>
            <a:headEnd/>
            <a:tailEnd/>
          </a:ln>
          <a:effectLst/>
        </p:spPr>
        <p:txBody>
          <a:bodyPr>
            <a:spAutoFit/>
          </a:bodyPr>
          <a:lstStyle/>
          <a:p>
            <a:pPr>
              <a:spcBef>
                <a:spcPct val="50000"/>
              </a:spcBef>
            </a:pPr>
            <a:r>
              <a:rPr lang="en-US" dirty="0"/>
              <a:t>2. -</a:t>
            </a:r>
            <a:r>
              <a:rPr lang="pt-PT" dirty="0"/>
              <a:t>A fixação administrativa de </a:t>
            </a:r>
            <a:r>
              <a:rPr lang="pt-PT" dirty="0" smtClean="0"/>
              <a:t>preços</a:t>
            </a:r>
            <a:endParaRPr lang="en-US" dirty="0"/>
          </a:p>
        </p:txBody>
      </p:sp>
      <p:sp>
        <p:nvSpPr>
          <p:cNvPr id="6" name="Text Box 5"/>
          <p:cNvSpPr txBox="1">
            <a:spLocks noChangeArrowheads="1"/>
          </p:cNvSpPr>
          <p:nvPr/>
        </p:nvSpPr>
        <p:spPr bwMode="auto">
          <a:xfrm>
            <a:off x="2362200" y="4714856"/>
            <a:ext cx="7543800" cy="646331"/>
          </a:xfrm>
          <a:prstGeom prst="rect">
            <a:avLst/>
          </a:prstGeom>
          <a:noFill/>
          <a:ln w="9525">
            <a:noFill/>
            <a:miter lim="800000"/>
            <a:headEnd/>
            <a:tailEnd/>
          </a:ln>
          <a:effectLst/>
        </p:spPr>
        <p:txBody>
          <a:bodyPr>
            <a:spAutoFit/>
          </a:bodyPr>
          <a:lstStyle/>
          <a:p>
            <a:r>
              <a:rPr lang="en-US" dirty="0"/>
              <a:t>3.  -</a:t>
            </a:r>
            <a:r>
              <a:rPr lang="pt-PT" dirty="0"/>
              <a:t>O limite de velocidade numa estrada ou numa </a:t>
            </a:r>
            <a:r>
              <a:rPr lang="pt-PT" dirty="0" err="1"/>
              <a:t>auto-estrada</a:t>
            </a:r>
            <a:r>
              <a:rPr lang="pt-PT" dirty="0"/>
              <a:t> é um limite aos direitos de usar (livremente) um carro. </a:t>
            </a:r>
            <a:endParaRPr lang="en-US" dirty="0"/>
          </a:p>
        </p:txBody>
      </p:sp>
      <p:sp>
        <p:nvSpPr>
          <p:cNvPr id="7" name="Text Box 6"/>
          <p:cNvSpPr txBox="1">
            <a:spLocks noChangeArrowheads="1"/>
          </p:cNvSpPr>
          <p:nvPr/>
        </p:nvSpPr>
        <p:spPr bwMode="auto">
          <a:xfrm>
            <a:off x="2438400" y="5807631"/>
            <a:ext cx="7391400" cy="646331"/>
          </a:xfrm>
          <a:prstGeom prst="rect">
            <a:avLst/>
          </a:prstGeom>
          <a:noFill/>
          <a:ln w="9525">
            <a:noFill/>
            <a:miter lim="800000"/>
            <a:headEnd/>
            <a:tailEnd/>
          </a:ln>
          <a:effectLst/>
        </p:spPr>
        <p:txBody>
          <a:bodyPr>
            <a:spAutoFit/>
          </a:bodyPr>
          <a:lstStyle/>
          <a:p>
            <a:pPr>
              <a:spcBef>
                <a:spcPct val="50000"/>
              </a:spcBef>
            </a:pPr>
            <a:r>
              <a:rPr lang="en-US" dirty="0"/>
              <a:t>4. O </a:t>
            </a:r>
            <a:r>
              <a:rPr lang="en-US" dirty="0" err="1"/>
              <a:t>salário</a:t>
            </a:r>
            <a:r>
              <a:rPr lang="en-US" dirty="0"/>
              <a:t> </a:t>
            </a:r>
            <a:r>
              <a:rPr lang="en-US" dirty="0" err="1"/>
              <a:t>mínimo</a:t>
            </a:r>
            <a:r>
              <a:rPr lang="en-US" dirty="0"/>
              <a:t> é </a:t>
            </a:r>
            <a:r>
              <a:rPr lang="en-US" dirty="0" err="1"/>
              <a:t>uma</a:t>
            </a:r>
            <a:r>
              <a:rPr lang="en-US" dirty="0"/>
              <a:t> </a:t>
            </a:r>
            <a:r>
              <a:rPr lang="en-US" dirty="0" err="1"/>
              <a:t>limitação</a:t>
            </a:r>
            <a:r>
              <a:rPr lang="en-US" dirty="0"/>
              <a:t> </a:t>
            </a:r>
            <a:r>
              <a:rPr lang="en-US" dirty="0" err="1"/>
              <a:t>ao</a:t>
            </a:r>
            <a:r>
              <a:rPr lang="en-US" dirty="0"/>
              <a:t> </a:t>
            </a:r>
            <a:r>
              <a:rPr lang="en-US" dirty="0" err="1"/>
              <a:t>direito</a:t>
            </a:r>
            <a:r>
              <a:rPr lang="en-US" dirty="0"/>
              <a:t> de </a:t>
            </a:r>
            <a:r>
              <a:rPr lang="en-US" dirty="0" err="1" smtClean="0"/>
              <a:t>autodeterminação</a:t>
            </a:r>
            <a:r>
              <a:rPr lang="en-US" dirty="0" smtClean="0"/>
              <a:t> </a:t>
            </a:r>
            <a:r>
              <a:rPr lang="en-US" dirty="0" err="1" smtClean="0"/>
              <a:t>individuaol</a:t>
            </a:r>
            <a:r>
              <a:rPr lang="en-US" dirty="0" smtClean="0"/>
              <a:t> (</a:t>
            </a:r>
            <a:r>
              <a:rPr lang="en-US" dirty="0" err="1" smtClean="0"/>
              <a:t>direito</a:t>
            </a:r>
            <a:r>
              <a:rPr lang="en-US" dirty="0" smtClean="0"/>
              <a:t> de </a:t>
            </a:r>
            <a:r>
              <a:rPr lang="en-US" dirty="0" err="1" smtClean="0"/>
              <a:t>agência</a:t>
            </a:r>
            <a:r>
              <a:rPr lang="en-US" dirty="0" smtClean="0"/>
              <a:t>)</a:t>
            </a:r>
            <a:endParaRPr lang="en-US" dirty="0"/>
          </a:p>
        </p:txBody>
      </p:sp>
    </p:spTree>
    <p:extLst>
      <p:ext uri="{BB962C8B-B14F-4D97-AF65-F5344CB8AC3E}">
        <p14:creationId xmlns:p14="http://schemas.microsoft.com/office/powerpoint/2010/main" val="361598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build="p" autoUpdateAnimBg="0"/>
      <p:bldP spid="6" grpId="0" build="p" autoUpdateAnimBg="0"/>
      <p:bldP spid="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pt-PT" dirty="0" smtClean="0"/>
              <a:t>Tipos de bens, direitos de propriedade e falhas do mercado </a:t>
            </a:r>
          </a:p>
          <a:p>
            <a:r>
              <a:rPr lang="pt-PT" dirty="0" smtClean="0"/>
              <a:t>1- O caso dos bens públicos (consumo </a:t>
            </a:r>
            <a:r>
              <a:rPr lang="pt-PT" dirty="0"/>
              <a:t>não </a:t>
            </a:r>
            <a:r>
              <a:rPr lang="pt-PT" dirty="0" smtClean="0"/>
              <a:t>rival) e de externalidades. Dificilmente se internalizam as externalidades sem coerção (o que limita os direitos de propriedade). </a:t>
            </a:r>
            <a:endParaRPr lang="pt-PT" dirty="0"/>
          </a:p>
          <a:p>
            <a:r>
              <a:rPr lang="pt-PT" dirty="0" smtClean="0"/>
              <a:t>2- O caso</a:t>
            </a:r>
            <a:r>
              <a:rPr lang="pt-PT" dirty="0"/>
              <a:t> </a:t>
            </a:r>
            <a:r>
              <a:rPr lang="pt-PT" dirty="0" smtClean="0"/>
              <a:t>de bens </a:t>
            </a:r>
            <a:r>
              <a:rPr lang="pt-PT" dirty="0"/>
              <a:t>colectivos ou </a:t>
            </a:r>
            <a:r>
              <a:rPr lang="pt-PT" dirty="0" smtClean="0"/>
              <a:t>comuns</a:t>
            </a:r>
            <a:r>
              <a:rPr lang="pt-PT" dirty="0"/>
              <a:t>: </a:t>
            </a:r>
            <a:r>
              <a:rPr lang="pt-PT" dirty="0" smtClean="0"/>
              <a:t>difícil impor a exclusão. </a:t>
            </a:r>
            <a:r>
              <a:rPr lang="pt-PT" dirty="0"/>
              <a:t>R</a:t>
            </a:r>
            <a:r>
              <a:rPr lang="pt-PT" dirty="0" smtClean="0"/>
              <a:t>isco de </a:t>
            </a:r>
            <a:r>
              <a:rPr lang="pt-PT" dirty="0" err="1" smtClean="0"/>
              <a:t>sobre-utilização</a:t>
            </a:r>
            <a:r>
              <a:rPr lang="pt-PT" dirty="0" smtClean="0"/>
              <a:t> devido a comportamentos tipificados no dilema do prisioneiro.</a:t>
            </a:r>
          </a:p>
          <a:p>
            <a:pPr marL="0" indent="0">
              <a:buNone/>
            </a:pPr>
            <a:r>
              <a:rPr lang="en-US" dirty="0" smtClean="0"/>
              <a:t> </a:t>
            </a:r>
            <a:endParaRPr lang="pt-PT" dirty="0"/>
          </a:p>
        </p:txBody>
      </p:sp>
      <p:sp>
        <p:nvSpPr>
          <p:cNvPr id="4" name="Title 1"/>
          <p:cNvSpPr>
            <a:spLocks noGrp="1"/>
          </p:cNvSpPr>
          <p:nvPr>
            <p:ph type="title"/>
          </p:nvPr>
        </p:nvSpPr>
        <p:spPr/>
        <p:txBody>
          <a:bodyPr>
            <a:normAutofit/>
          </a:bodyPr>
          <a:lstStyle/>
          <a:p>
            <a:r>
              <a:rPr lang="pt-PT" dirty="0" smtClean="0"/>
              <a:t>A.2- Direitos de propriedade</a:t>
            </a:r>
            <a:endParaRPr lang="pt-PT" dirty="0"/>
          </a:p>
        </p:txBody>
      </p:sp>
    </p:spTree>
    <p:extLst>
      <p:ext uri="{BB962C8B-B14F-4D97-AF65-F5344CB8AC3E}">
        <p14:creationId xmlns:p14="http://schemas.microsoft.com/office/powerpoint/2010/main" val="1519163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63553" y="3717032"/>
            <a:ext cx="1088247" cy="369332"/>
          </a:xfrm>
          <a:prstGeom prst="rect">
            <a:avLst/>
          </a:prstGeom>
          <a:noFill/>
        </p:spPr>
        <p:txBody>
          <a:bodyPr wrap="none" rtlCol="0">
            <a:spAutoFit/>
          </a:bodyPr>
          <a:lstStyle/>
          <a:p>
            <a:r>
              <a:rPr lang="pt-PT" dirty="0"/>
              <a:t>Os outros</a:t>
            </a:r>
          </a:p>
        </p:txBody>
      </p:sp>
      <p:sp>
        <p:nvSpPr>
          <p:cNvPr id="5" name="TextBox 4"/>
          <p:cNvSpPr txBox="1"/>
          <p:nvPr/>
        </p:nvSpPr>
        <p:spPr>
          <a:xfrm>
            <a:off x="4511824" y="2492896"/>
            <a:ext cx="547266" cy="369332"/>
          </a:xfrm>
          <a:prstGeom prst="rect">
            <a:avLst/>
          </a:prstGeom>
          <a:noFill/>
        </p:spPr>
        <p:txBody>
          <a:bodyPr wrap="none" rtlCol="0">
            <a:spAutoFit/>
          </a:bodyPr>
          <a:lstStyle/>
          <a:p>
            <a:r>
              <a:rPr lang="pt-PT" dirty="0"/>
              <a:t>Alfa</a:t>
            </a:r>
          </a:p>
        </p:txBody>
      </p:sp>
      <p:sp>
        <p:nvSpPr>
          <p:cNvPr id="6" name="TextBox 5"/>
          <p:cNvSpPr txBox="1"/>
          <p:nvPr/>
        </p:nvSpPr>
        <p:spPr>
          <a:xfrm>
            <a:off x="4511824" y="5173434"/>
            <a:ext cx="547266" cy="369332"/>
          </a:xfrm>
          <a:prstGeom prst="rect">
            <a:avLst/>
          </a:prstGeom>
          <a:noFill/>
        </p:spPr>
        <p:txBody>
          <a:bodyPr wrap="none" rtlCol="0">
            <a:spAutoFit/>
          </a:bodyPr>
          <a:lstStyle/>
          <a:p>
            <a:r>
              <a:rPr lang="pt-PT" dirty="0"/>
              <a:t>Alfa</a:t>
            </a:r>
          </a:p>
        </p:txBody>
      </p:sp>
      <p:cxnSp>
        <p:nvCxnSpPr>
          <p:cNvPr id="8" name="Straight Arrow Connector 7"/>
          <p:cNvCxnSpPr/>
          <p:nvPr/>
        </p:nvCxnSpPr>
        <p:spPr>
          <a:xfrm flipV="1">
            <a:off x="2722707" y="2920298"/>
            <a:ext cx="1789117" cy="8548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928899" y="2752764"/>
            <a:ext cx="2174506" cy="646331"/>
          </a:xfrm>
          <a:prstGeom prst="rect">
            <a:avLst/>
          </a:prstGeom>
          <a:noFill/>
        </p:spPr>
        <p:txBody>
          <a:bodyPr wrap="none" rtlCol="0">
            <a:spAutoFit/>
          </a:bodyPr>
          <a:lstStyle/>
          <a:p>
            <a:r>
              <a:rPr lang="pt-PT" dirty="0"/>
              <a:t>racionamento do uso</a:t>
            </a:r>
          </a:p>
          <a:p>
            <a:r>
              <a:rPr lang="pt-PT" dirty="0"/>
              <a:t>do direito</a:t>
            </a:r>
          </a:p>
        </p:txBody>
      </p:sp>
      <p:cxnSp>
        <p:nvCxnSpPr>
          <p:cNvPr id="11" name="Straight Arrow Connector 10"/>
          <p:cNvCxnSpPr>
            <a:endCxn id="6" idx="1"/>
          </p:cNvCxnSpPr>
          <p:nvPr/>
        </p:nvCxnSpPr>
        <p:spPr>
          <a:xfrm>
            <a:off x="2722708" y="4086364"/>
            <a:ext cx="1789117" cy="12717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51842" y="4667021"/>
            <a:ext cx="2211375" cy="369332"/>
          </a:xfrm>
          <a:prstGeom prst="rect">
            <a:avLst/>
          </a:prstGeom>
          <a:noFill/>
        </p:spPr>
        <p:txBody>
          <a:bodyPr wrap="none" rtlCol="0">
            <a:spAutoFit/>
          </a:bodyPr>
          <a:lstStyle/>
          <a:p>
            <a:r>
              <a:rPr lang="pt-PT" dirty="0"/>
              <a:t>Não há racionamento</a:t>
            </a:r>
          </a:p>
        </p:txBody>
      </p:sp>
      <p:cxnSp>
        <p:nvCxnSpPr>
          <p:cNvPr id="14" name="Straight Arrow Connector 13"/>
          <p:cNvCxnSpPr/>
          <p:nvPr/>
        </p:nvCxnSpPr>
        <p:spPr>
          <a:xfrm flipV="1">
            <a:off x="5094036" y="1844824"/>
            <a:ext cx="1289997"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34615" y="1690420"/>
            <a:ext cx="875624" cy="369332"/>
          </a:xfrm>
          <a:prstGeom prst="rect">
            <a:avLst/>
          </a:prstGeom>
          <a:noFill/>
        </p:spPr>
        <p:txBody>
          <a:bodyPr wrap="none" rtlCol="0">
            <a:spAutoFit/>
          </a:bodyPr>
          <a:lstStyle/>
          <a:p>
            <a:r>
              <a:rPr lang="pt-PT" dirty="0"/>
              <a:t>raciona</a:t>
            </a:r>
          </a:p>
        </p:txBody>
      </p:sp>
      <p:sp>
        <p:nvSpPr>
          <p:cNvPr id="16" name="TextBox 15"/>
          <p:cNvSpPr txBox="1"/>
          <p:nvPr/>
        </p:nvSpPr>
        <p:spPr>
          <a:xfrm>
            <a:off x="6528832" y="1475493"/>
            <a:ext cx="2783647" cy="646331"/>
          </a:xfrm>
          <a:prstGeom prst="rect">
            <a:avLst/>
          </a:prstGeom>
          <a:noFill/>
        </p:spPr>
        <p:txBody>
          <a:bodyPr wrap="none" rtlCol="0">
            <a:spAutoFit/>
          </a:bodyPr>
          <a:lstStyle/>
          <a:p>
            <a:r>
              <a:rPr lang="pt-PT" dirty="0" smtClean="0"/>
              <a:t>Reserva de caça </a:t>
            </a:r>
            <a:r>
              <a:rPr lang="pt-PT" dirty="0"/>
              <a:t>assegurada</a:t>
            </a:r>
          </a:p>
          <a:p>
            <a:r>
              <a:rPr lang="pt-PT" dirty="0"/>
              <a:t>para gerações futuras</a:t>
            </a:r>
          </a:p>
        </p:txBody>
      </p:sp>
      <p:cxnSp>
        <p:nvCxnSpPr>
          <p:cNvPr id="18" name="Straight Arrow Connector 17"/>
          <p:cNvCxnSpPr/>
          <p:nvPr/>
        </p:nvCxnSpPr>
        <p:spPr>
          <a:xfrm>
            <a:off x="5094036" y="2862228"/>
            <a:ext cx="1289997" cy="4274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755859" y="3347700"/>
            <a:ext cx="1310039" cy="369332"/>
          </a:xfrm>
          <a:prstGeom prst="rect">
            <a:avLst/>
          </a:prstGeom>
          <a:noFill/>
        </p:spPr>
        <p:txBody>
          <a:bodyPr wrap="none" rtlCol="0">
            <a:spAutoFit/>
          </a:bodyPr>
          <a:lstStyle/>
          <a:p>
            <a:r>
              <a:rPr lang="pt-PT" dirty="0"/>
              <a:t>Não raciona</a:t>
            </a:r>
          </a:p>
        </p:txBody>
      </p:sp>
      <p:sp>
        <p:nvSpPr>
          <p:cNvPr id="20" name="TextBox 19"/>
          <p:cNvSpPr txBox="1"/>
          <p:nvPr/>
        </p:nvSpPr>
        <p:spPr>
          <a:xfrm>
            <a:off x="6538940" y="3208349"/>
            <a:ext cx="3132076" cy="646331"/>
          </a:xfrm>
          <a:prstGeom prst="rect">
            <a:avLst/>
          </a:prstGeom>
          <a:noFill/>
        </p:spPr>
        <p:txBody>
          <a:bodyPr wrap="none" rtlCol="0">
            <a:spAutoFit/>
          </a:bodyPr>
          <a:lstStyle/>
          <a:p>
            <a:r>
              <a:rPr lang="pt-PT" dirty="0" smtClean="0"/>
              <a:t>Alfa captura </a:t>
            </a:r>
            <a:r>
              <a:rPr lang="pt-PT" dirty="0"/>
              <a:t>muito mais que</a:t>
            </a:r>
          </a:p>
          <a:p>
            <a:r>
              <a:rPr lang="pt-PT" dirty="0"/>
              <a:t>os outros                                    4 </a:t>
            </a:r>
          </a:p>
        </p:txBody>
      </p:sp>
      <p:cxnSp>
        <p:nvCxnSpPr>
          <p:cNvPr id="22" name="Straight Arrow Connector 21"/>
          <p:cNvCxnSpPr/>
          <p:nvPr/>
        </p:nvCxnSpPr>
        <p:spPr>
          <a:xfrm flipV="1">
            <a:off x="5309478" y="4722232"/>
            <a:ext cx="1290578" cy="6358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210683" y="4544362"/>
            <a:ext cx="875624" cy="369332"/>
          </a:xfrm>
          <a:prstGeom prst="rect">
            <a:avLst/>
          </a:prstGeom>
          <a:noFill/>
        </p:spPr>
        <p:txBody>
          <a:bodyPr wrap="none" rtlCol="0">
            <a:spAutoFit/>
          </a:bodyPr>
          <a:lstStyle/>
          <a:p>
            <a:r>
              <a:rPr lang="pt-PT" dirty="0"/>
              <a:t>raciona</a:t>
            </a:r>
          </a:p>
        </p:txBody>
      </p:sp>
      <p:cxnSp>
        <p:nvCxnSpPr>
          <p:cNvPr id="25" name="Straight Arrow Connector 24"/>
          <p:cNvCxnSpPr/>
          <p:nvPr/>
        </p:nvCxnSpPr>
        <p:spPr>
          <a:xfrm>
            <a:off x="5382574" y="5727432"/>
            <a:ext cx="1217482" cy="509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151531" y="5914146"/>
            <a:ext cx="1377300" cy="369332"/>
          </a:xfrm>
          <a:prstGeom prst="rect">
            <a:avLst/>
          </a:prstGeom>
          <a:noFill/>
        </p:spPr>
        <p:txBody>
          <a:bodyPr wrap="square" rtlCol="0">
            <a:spAutoFit/>
          </a:bodyPr>
          <a:lstStyle/>
          <a:p>
            <a:r>
              <a:rPr lang="pt-PT" dirty="0"/>
              <a:t>Não raciona</a:t>
            </a:r>
          </a:p>
        </p:txBody>
      </p:sp>
      <p:sp>
        <p:nvSpPr>
          <p:cNvPr id="27" name="TextBox 26"/>
          <p:cNvSpPr txBox="1"/>
          <p:nvPr/>
        </p:nvSpPr>
        <p:spPr>
          <a:xfrm>
            <a:off x="6543484" y="4420361"/>
            <a:ext cx="3243004" cy="923330"/>
          </a:xfrm>
          <a:prstGeom prst="rect">
            <a:avLst/>
          </a:prstGeom>
          <a:noFill/>
        </p:spPr>
        <p:txBody>
          <a:bodyPr wrap="none" rtlCol="0">
            <a:spAutoFit/>
          </a:bodyPr>
          <a:lstStyle/>
          <a:p>
            <a:r>
              <a:rPr lang="pt-PT" dirty="0"/>
              <a:t>A reserva só é assegurada</a:t>
            </a:r>
          </a:p>
          <a:p>
            <a:r>
              <a:rPr lang="pt-PT" dirty="0"/>
              <a:t>se Alfa compensasse </a:t>
            </a:r>
          </a:p>
          <a:p>
            <a:r>
              <a:rPr lang="pt-PT" dirty="0"/>
              <a:t>os outros para racionarem         1</a:t>
            </a:r>
          </a:p>
        </p:txBody>
      </p:sp>
      <p:sp>
        <p:nvSpPr>
          <p:cNvPr id="28" name="TextBox 27"/>
          <p:cNvSpPr txBox="1"/>
          <p:nvPr/>
        </p:nvSpPr>
        <p:spPr>
          <a:xfrm>
            <a:off x="6600057" y="5982372"/>
            <a:ext cx="3052439" cy="923330"/>
          </a:xfrm>
          <a:prstGeom prst="rect">
            <a:avLst/>
          </a:prstGeom>
          <a:noFill/>
        </p:spPr>
        <p:txBody>
          <a:bodyPr wrap="none" rtlCol="0">
            <a:spAutoFit/>
          </a:bodyPr>
          <a:lstStyle/>
          <a:p>
            <a:r>
              <a:rPr lang="pt-PT" dirty="0"/>
              <a:t>Ninguém compensa ninguém </a:t>
            </a:r>
          </a:p>
          <a:p>
            <a:r>
              <a:rPr lang="pt-PT" dirty="0"/>
              <a:t>A reserva não é assegurada</a:t>
            </a:r>
          </a:p>
          <a:p>
            <a:r>
              <a:rPr lang="pt-PT" dirty="0"/>
              <a:t>                                                    2</a:t>
            </a:r>
          </a:p>
        </p:txBody>
      </p:sp>
      <p:sp>
        <p:nvSpPr>
          <p:cNvPr id="2" name="TextBox 1"/>
          <p:cNvSpPr txBox="1"/>
          <p:nvPr/>
        </p:nvSpPr>
        <p:spPr>
          <a:xfrm>
            <a:off x="9664278" y="1660158"/>
            <a:ext cx="312906" cy="369332"/>
          </a:xfrm>
          <a:prstGeom prst="rect">
            <a:avLst/>
          </a:prstGeom>
          <a:noFill/>
        </p:spPr>
        <p:txBody>
          <a:bodyPr wrap="none" rtlCol="0">
            <a:spAutoFit/>
          </a:bodyPr>
          <a:lstStyle/>
          <a:p>
            <a:r>
              <a:rPr lang="pt-PT" dirty="0"/>
              <a:t>3</a:t>
            </a:r>
          </a:p>
        </p:txBody>
      </p:sp>
      <p:sp>
        <p:nvSpPr>
          <p:cNvPr id="3" name="TextBox 2"/>
          <p:cNvSpPr txBox="1"/>
          <p:nvPr/>
        </p:nvSpPr>
        <p:spPr>
          <a:xfrm>
            <a:off x="9356470" y="829162"/>
            <a:ext cx="853567" cy="646331"/>
          </a:xfrm>
          <a:prstGeom prst="rect">
            <a:avLst/>
          </a:prstGeom>
          <a:noFill/>
        </p:spPr>
        <p:txBody>
          <a:bodyPr wrap="none" rtlCol="0">
            <a:spAutoFit/>
          </a:bodyPr>
          <a:lstStyle/>
          <a:p>
            <a:r>
              <a:rPr lang="pt-PT" dirty="0" err="1"/>
              <a:t>Payoffs</a:t>
            </a:r>
            <a:endParaRPr lang="pt-PT" dirty="0"/>
          </a:p>
          <a:p>
            <a:r>
              <a:rPr lang="pt-PT" dirty="0"/>
              <a:t>de Alfa</a:t>
            </a:r>
          </a:p>
        </p:txBody>
      </p:sp>
      <p:sp>
        <p:nvSpPr>
          <p:cNvPr id="7" name="TextBox 6"/>
          <p:cNvSpPr txBox="1"/>
          <p:nvPr/>
        </p:nvSpPr>
        <p:spPr>
          <a:xfrm>
            <a:off x="2187945" y="829161"/>
            <a:ext cx="3816238" cy="369332"/>
          </a:xfrm>
          <a:prstGeom prst="rect">
            <a:avLst/>
          </a:prstGeom>
          <a:noFill/>
        </p:spPr>
        <p:txBody>
          <a:bodyPr wrap="none" rtlCol="0">
            <a:spAutoFit/>
          </a:bodyPr>
          <a:lstStyle/>
          <a:p>
            <a:r>
              <a:rPr lang="pt-PT" dirty="0">
                <a:solidFill>
                  <a:srgbClr val="FF0000"/>
                </a:solidFill>
              </a:rPr>
              <a:t>Bens comuns e o dilema do prisioneiro</a:t>
            </a:r>
          </a:p>
        </p:txBody>
      </p:sp>
    </p:spTree>
    <p:extLst>
      <p:ext uri="{BB962C8B-B14F-4D97-AF65-F5344CB8AC3E}">
        <p14:creationId xmlns:p14="http://schemas.microsoft.com/office/powerpoint/2010/main" val="1551401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2174</TotalTime>
  <Words>3199</Words>
  <Application>Microsoft Office PowerPoint</Application>
  <PresentationFormat>Custom</PresentationFormat>
  <Paragraphs>293</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Aula 3 – Direitos de propriedade e custos de transação</vt:lpstr>
      <vt:lpstr>A.1- Direitos de propriedade</vt:lpstr>
      <vt:lpstr>A.1- Direitos de propriedade</vt:lpstr>
      <vt:lpstr>A.1- Direitos de propriedade</vt:lpstr>
      <vt:lpstr>A.1- Direitos de propriedade</vt:lpstr>
      <vt:lpstr>A.1- Direitos de propriedade</vt:lpstr>
      <vt:lpstr>A.1- Direitos de propriedade</vt:lpstr>
      <vt:lpstr>A.2- Direitos de propriedade</vt:lpstr>
      <vt:lpstr>PowerPoint Presentation</vt:lpstr>
      <vt:lpstr>A.2- Bens comuns e direitos de propriedade</vt:lpstr>
      <vt:lpstr>A.2- Direitos de propriedade</vt:lpstr>
      <vt:lpstr>A.2- Direitos de propriedade</vt:lpstr>
      <vt:lpstr>A.2- Externalidade, teorema de Ronald Coase</vt:lpstr>
      <vt:lpstr>Ronald Coase (The Problem of Social Cost)</vt:lpstr>
      <vt:lpstr>O “teorema”</vt:lpstr>
      <vt:lpstr>A.2- O teorema de Ronald Coase</vt:lpstr>
      <vt:lpstr>B.1- Custos de transacção</vt:lpstr>
      <vt:lpstr>B.2- Custos de transacção</vt:lpstr>
      <vt:lpstr>B.2- Custos de transacção</vt:lpstr>
      <vt:lpstr>B.2-Factores de custos de transacção (Oliver Williamson)</vt:lpstr>
      <vt:lpstr>B.2- Contextos e custos de transacção</vt:lpstr>
      <vt:lpstr>Bibliografia</vt:lpstr>
      <vt:lpstr>Objectivos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3 – Direitos de propriedade e custos de transação</dc:title>
  <dc:creator>lenorc</dc:creator>
  <cp:lastModifiedBy>Maria Leonor Freire Costa</cp:lastModifiedBy>
  <cp:revision>49</cp:revision>
  <cp:lastPrinted>2015-10-06T17:36:53Z</cp:lastPrinted>
  <dcterms:created xsi:type="dcterms:W3CDTF">2015-09-18T15:26:37Z</dcterms:created>
  <dcterms:modified xsi:type="dcterms:W3CDTF">2015-10-07T17:47:43Z</dcterms:modified>
</cp:coreProperties>
</file>